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4"/>
    <p:sldMasterId id="2147483687" r:id="rId5"/>
    <p:sldMasterId id="2147483710" r:id="rId6"/>
  </p:sldMasterIdLst>
  <p:notesMasterIdLst>
    <p:notesMasterId r:id="rId43"/>
  </p:notesMasterIdLst>
  <p:handoutMasterIdLst>
    <p:handoutMasterId r:id="rId44"/>
  </p:handoutMasterIdLst>
  <p:sldIdLst>
    <p:sldId id="256" r:id="rId7"/>
    <p:sldId id="257" r:id="rId8"/>
    <p:sldId id="272" r:id="rId9"/>
    <p:sldId id="258" r:id="rId10"/>
    <p:sldId id="259" r:id="rId11"/>
    <p:sldId id="260" r:id="rId12"/>
    <p:sldId id="261" r:id="rId13"/>
    <p:sldId id="263" r:id="rId14"/>
    <p:sldId id="264" r:id="rId15"/>
    <p:sldId id="265" r:id="rId16"/>
    <p:sldId id="266" r:id="rId17"/>
    <p:sldId id="267" r:id="rId18"/>
    <p:sldId id="268" r:id="rId19"/>
    <p:sldId id="269" r:id="rId20"/>
    <p:sldId id="292" r:id="rId21"/>
    <p:sldId id="270" r:id="rId22"/>
    <p:sldId id="271" r:id="rId23"/>
    <p:sldId id="273" r:id="rId24"/>
    <p:sldId id="274" r:id="rId25"/>
    <p:sldId id="275" r:id="rId26"/>
    <p:sldId id="276" r:id="rId27"/>
    <p:sldId id="277" r:id="rId28"/>
    <p:sldId id="278" r:id="rId29"/>
    <p:sldId id="279" r:id="rId30"/>
    <p:sldId id="280" r:id="rId31"/>
    <p:sldId id="281" r:id="rId32"/>
    <p:sldId id="291" r:id="rId33"/>
    <p:sldId id="282" r:id="rId34"/>
    <p:sldId id="283" r:id="rId35"/>
    <p:sldId id="284" r:id="rId36"/>
    <p:sldId id="285" r:id="rId37"/>
    <p:sldId id="286" r:id="rId38"/>
    <p:sldId id="287" r:id="rId39"/>
    <p:sldId id="288" r:id="rId40"/>
    <p:sldId id="289" r:id="rId41"/>
    <p:sldId id="290" r:id="rId42"/>
  </p:sldIdLst>
  <p:sldSz cx="9144000" cy="6858000" type="screen4x3"/>
  <p:notesSz cx="6797675" cy="9928225"/>
  <p:embeddedFontLs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Rubik Medium" panose="020B0604020202020204" charset="-79"/>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ie Rowland" initials="HR" lastIdx="7" clrIdx="0">
    <p:extLst>
      <p:ext uri="{19B8F6BF-5375-455C-9EA6-DF929625EA0E}">
        <p15:presenceInfo xmlns:p15="http://schemas.microsoft.com/office/powerpoint/2012/main" userId="Hollie Rowland" providerId="None"/>
      </p:ext>
    </p:extLst>
  </p:cmAuthor>
  <p:cmAuthor id="2" name="Alison Plant" initials="AP" lastIdx="25" clrIdx="1">
    <p:extLst>
      <p:ext uri="{19B8F6BF-5375-455C-9EA6-DF929625EA0E}">
        <p15:presenceInfo xmlns:p15="http://schemas.microsoft.com/office/powerpoint/2012/main" userId="S003BFFD8B063584@LIVE.COM" providerId="AD"/>
      </p:ext>
    </p:extLst>
  </p:cmAuthor>
  <p:cmAuthor id="3" name="Rachel Malic" initials="RM" lastIdx="2" clrIdx="2">
    <p:extLst>
      <p:ext uri="{19B8F6BF-5375-455C-9EA6-DF929625EA0E}">
        <p15:presenceInfo xmlns:p15="http://schemas.microsoft.com/office/powerpoint/2012/main" userId="S00300008FC6F17D@LIVE.COM" providerId="AD"/>
      </p:ext>
    </p:extLst>
  </p:cmAuthor>
  <p:cmAuthor id="4" name="Lauren Street" initials="LS" lastIdx="2" clrIdx="3">
    <p:extLst>
      <p:ext uri="{19B8F6BF-5375-455C-9EA6-DF929625EA0E}">
        <p15:presenceInfo xmlns:p15="http://schemas.microsoft.com/office/powerpoint/2012/main" userId="S0030000A101269F@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AB4AD"/>
    <a:srgbClr val="00304A"/>
    <a:srgbClr val="951B81"/>
    <a:srgbClr val="00B7AE"/>
    <a:srgbClr val="007976"/>
    <a:srgbClr val="F39200"/>
    <a:srgbClr val="0ABAEE"/>
    <a:srgbClr val="0055A8"/>
    <a:srgbClr val="0BB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ABA35-9EAC-8089-E7EA-298AE0EFE0AE}" v="5" dt="2022-12-12T14:42:47.719"/>
    <p1510:client id="{A7863F43-85BD-4B4F-906F-A2293976FEC4}" v="6" vWet="8" dt="2022-12-12T14:42:41.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28"/>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8_11DDA32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2003</c:v>
                </c:pt>
              </c:strCache>
            </c:strRef>
          </c:tx>
          <c:spPr>
            <a:solidFill>
              <a:srgbClr val="00304A"/>
            </a:solidFill>
            <a:ln>
              <a:noFill/>
            </a:ln>
            <a:effectLst/>
          </c:spPr>
          <c:invertIfNegative val="0"/>
          <c:cat>
            <c:strRef>
              <c:f>Sheet1!$A$2:$A$3</c:f>
              <c:strCache>
                <c:ptCount val="2"/>
                <c:pt idx="0">
                  <c:v>Literacy</c:v>
                </c:pt>
                <c:pt idx="1">
                  <c:v>Numeracy</c:v>
                </c:pt>
              </c:strCache>
            </c:strRef>
          </c:cat>
          <c:val>
            <c:numRef>
              <c:f>Sheet1!$B$2:$B$3</c:f>
              <c:numCache>
                <c:formatCode>General</c:formatCode>
                <c:ptCount val="2"/>
                <c:pt idx="0">
                  <c:v>44</c:v>
                </c:pt>
                <c:pt idx="1">
                  <c:v>26</c:v>
                </c:pt>
              </c:numCache>
            </c:numRef>
          </c:val>
          <c:extLst>
            <c:ext xmlns:c16="http://schemas.microsoft.com/office/drawing/2014/chart" uri="{C3380CC4-5D6E-409C-BE32-E72D297353CC}">
              <c16:uniqueId val="{00000000-5EF5-4924-A039-233CABFC278C}"/>
            </c:ext>
          </c:extLst>
        </c:ser>
        <c:ser>
          <c:idx val="1"/>
          <c:order val="1"/>
          <c:tx>
            <c:strRef>
              <c:f>Sheet1!$C$1</c:f>
              <c:strCache>
                <c:ptCount val="1"/>
                <c:pt idx="0">
                  <c:v>2011</c:v>
                </c:pt>
              </c:strCache>
            </c:strRef>
          </c:tx>
          <c:spPr>
            <a:solidFill>
              <a:srgbClr val="3AB4AD"/>
            </a:solidFill>
            <a:ln>
              <a:noFill/>
            </a:ln>
            <a:effectLst/>
          </c:spPr>
          <c:invertIfNegative val="0"/>
          <c:cat>
            <c:strRef>
              <c:f>Sheet1!$A$2:$A$3</c:f>
              <c:strCache>
                <c:ptCount val="2"/>
                <c:pt idx="0">
                  <c:v>Literacy</c:v>
                </c:pt>
                <c:pt idx="1">
                  <c:v>Numeracy</c:v>
                </c:pt>
              </c:strCache>
            </c:strRef>
          </c:cat>
          <c:val>
            <c:numRef>
              <c:f>Sheet1!$C$2:$C$3</c:f>
              <c:numCache>
                <c:formatCode>General</c:formatCode>
                <c:ptCount val="2"/>
                <c:pt idx="0">
                  <c:v>57</c:v>
                </c:pt>
                <c:pt idx="1">
                  <c:v>22</c:v>
                </c:pt>
              </c:numCache>
            </c:numRef>
          </c:val>
          <c:extLst>
            <c:ext xmlns:c16="http://schemas.microsoft.com/office/drawing/2014/chart" uri="{C3380CC4-5D6E-409C-BE32-E72D297353CC}">
              <c16:uniqueId val="{00000001-5EF5-4924-A039-233CABFC278C}"/>
            </c:ext>
          </c:extLst>
        </c:ser>
        <c:dLbls>
          <c:showLegendKey val="0"/>
          <c:showVal val="0"/>
          <c:showCatName val="0"/>
          <c:showSerName val="0"/>
          <c:showPercent val="0"/>
          <c:showBubbleSize val="0"/>
        </c:dLbls>
        <c:gapWidth val="219"/>
        <c:overlap val="-27"/>
        <c:axId val="198322512"/>
        <c:axId val="1828531871"/>
      </c:barChart>
      <c:catAx>
        <c:axId val="198322512"/>
        <c:scaling>
          <c:orientation val="minMax"/>
        </c:scaling>
        <c:delete val="0"/>
        <c:axPos val="b"/>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28531871"/>
        <c:crosses val="autoZero"/>
        <c:auto val="1"/>
        <c:lblAlgn val="ctr"/>
        <c:lblOffset val="100"/>
        <c:noMultiLvlLbl val="0"/>
      </c:catAx>
      <c:valAx>
        <c:axId val="1828531871"/>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832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B02FE-51A7-4988-9644-88B6145A4EC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5178897D-3C66-4E8E-9B11-17CCAAEFC9DD}">
      <dgm:prSet phldrT="[Text]" custT="1"/>
      <dgm:spPr/>
      <dgm:t>
        <a:bodyPr/>
        <a:lstStyle/>
        <a:p>
          <a:pPr algn="ctr"/>
          <a:r>
            <a:rPr lang="en-GB" sz="1800">
              <a:solidFill>
                <a:schemeClr val="tx1"/>
              </a:solidFill>
              <a:latin typeface="Lato" panose="020F0502020204030203" pitchFamily="34" charset="77"/>
              <a:cs typeface="Arial" panose="020B0604020202020204" pitchFamily="34" charset="0"/>
            </a:rPr>
            <a:t>Functional Skills</a:t>
          </a:r>
        </a:p>
      </dgm:t>
    </dgm:pt>
    <dgm:pt modelId="{334F26AB-39C4-497F-AEB0-DF493EDE782F}" type="parTrans" cxnId="{A22F5359-F944-4B7C-A433-1B0308AE2DCD}">
      <dgm:prSet/>
      <dgm:spPr/>
      <dgm:t>
        <a:bodyPr/>
        <a:lstStyle/>
        <a:p>
          <a:endParaRPr lang="en-GB"/>
        </a:p>
      </dgm:t>
    </dgm:pt>
    <dgm:pt modelId="{E1F69945-5F13-49E4-B2EE-A9A47DAD5D7E}" type="sibTrans" cxnId="{A22F5359-F944-4B7C-A433-1B0308AE2DCD}">
      <dgm:prSet/>
      <dgm:spPr/>
      <dgm:t>
        <a:bodyPr/>
        <a:lstStyle/>
        <a:p>
          <a:endParaRPr lang="en-GB"/>
        </a:p>
      </dgm:t>
    </dgm:pt>
    <dgm:pt modelId="{9C55434E-90BA-41AD-B025-2D402D165EDE}">
      <dgm:prSet phldrT="[Text]" custT="1"/>
      <dgm:spPr/>
      <dgm:t>
        <a:bodyPr/>
        <a:lstStyle/>
        <a:p>
          <a:pPr algn="ctr"/>
          <a:r>
            <a:rPr lang="en-GB" sz="1800">
              <a:solidFill>
                <a:schemeClr val="tx1"/>
              </a:solidFill>
              <a:latin typeface="Lato" panose="020F0502020204030203" pitchFamily="34" charset="77"/>
            </a:rPr>
            <a:t>Further Progression Routes</a:t>
          </a:r>
        </a:p>
      </dgm:t>
    </dgm:pt>
    <dgm:pt modelId="{32746EBF-FEB9-4182-9BA2-BB954F15FE4E}" type="parTrans" cxnId="{F5D6724F-E546-4877-B943-6A7EBA64ED8A}">
      <dgm:prSet/>
      <dgm:spPr/>
      <dgm:t>
        <a:bodyPr/>
        <a:lstStyle/>
        <a:p>
          <a:endParaRPr lang="en-GB"/>
        </a:p>
      </dgm:t>
    </dgm:pt>
    <dgm:pt modelId="{AC2969F5-D56D-4E74-963F-6EE180FF4349}" type="sibTrans" cxnId="{F5D6724F-E546-4877-B943-6A7EBA64ED8A}">
      <dgm:prSet/>
      <dgm:spPr/>
      <dgm:t>
        <a:bodyPr/>
        <a:lstStyle/>
        <a:p>
          <a:endParaRPr lang="en-GB"/>
        </a:p>
      </dgm:t>
    </dgm:pt>
    <dgm:pt modelId="{D13970DE-217C-4BF4-8F8E-BD8B2BBB6341}">
      <dgm:prSet phldrT="[Text]" custT="1"/>
      <dgm:spPr/>
      <dgm:t>
        <a:bodyPr/>
        <a:lstStyle/>
        <a:p>
          <a:pPr algn="ctr"/>
          <a:r>
            <a:rPr lang="en-GB" sz="1800" b="1">
              <a:solidFill>
                <a:schemeClr val="tx1"/>
              </a:solidFill>
              <a:latin typeface="Lato" panose="020F0502020204030203" pitchFamily="34" charset="77"/>
            </a:rPr>
            <a:t>1. </a:t>
          </a:r>
          <a:r>
            <a:rPr lang="en-GB" sz="1800">
              <a:solidFill>
                <a:schemeClr val="tx1"/>
              </a:solidFill>
              <a:latin typeface="Lato" panose="020F0502020204030203" pitchFamily="34" charset="77"/>
            </a:rPr>
            <a:t>Address maths anxiety </a:t>
          </a:r>
        </a:p>
        <a:p>
          <a:pPr algn="ctr"/>
          <a:r>
            <a:rPr lang="en-GB" sz="1800" b="1">
              <a:solidFill>
                <a:schemeClr val="tx1"/>
              </a:solidFill>
              <a:latin typeface="Lato" panose="020F0502020204030203" pitchFamily="34" charset="77"/>
            </a:rPr>
            <a:t>2. </a:t>
          </a:r>
          <a:r>
            <a:rPr lang="en-GB" sz="1800">
              <a:solidFill>
                <a:schemeClr val="tx1"/>
              </a:solidFill>
              <a:latin typeface="Lato" panose="020F0502020204030203" pitchFamily="34" charset="77"/>
            </a:rPr>
            <a:t>Understand Value, Belief and Persistence</a:t>
          </a:r>
        </a:p>
        <a:p>
          <a:pPr algn="ctr"/>
          <a:r>
            <a:rPr lang="en-GB" sz="1800" b="1">
              <a:solidFill>
                <a:schemeClr val="tx1"/>
              </a:solidFill>
              <a:latin typeface="Lato" panose="020F0502020204030203" pitchFamily="34" charset="77"/>
            </a:rPr>
            <a:t>3. </a:t>
          </a:r>
          <a:r>
            <a:rPr lang="en-GB" sz="1800">
              <a:solidFill>
                <a:schemeClr val="tx1"/>
              </a:solidFill>
              <a:latin typeface="Lato" panose="020F0502020204030203" pitchFamily="34" charset="77"/>
            </a:rPr>
            <a:t>Gain the Essentials of Numeracy</a:t>
          </a:r>
        </a:p>
        <a:p>
          <a:pPr algn="ctr"/>
          <a:endParaRPr lang="en-GB" sz="1800">
            <a:solidFill>
              <a:schemeClr val="tx1"/>
            </a:solidFill>
            <a:latin typeface="Lato" panose="020F0502020204030203" pitchFamily="34" charset="77"/>
          </a:endParaRPr>
        </a:p>
      </dgm:t>
    </dgm:pt>
    <dgm:pt modelId="{BE5DB55D-6654-406B-8F5E-49E38ED31D1E}" type="sibTrans" cxnId="{4822F8CA-4056-46EB-95F1-195F75973A70}">
      <dgm:prSet/>
      <dgm:spPr/>
      <dgm:t>
        <a:bodyPr/>
        <a:lstStyle/>
        <a:p>
          <a:endParaRPr lang="en-GB"/>
        </a:p>
      </dgm:t>
    </dgm:pt>
    <dgm:pt modelId="{8CD9D4B1-D239-448A-9B04-E81593C9478B}" type="parTrans" cxnId="{4822F8CA-4056-46EB-95F1-195F75973A70}">
      <dgm:prSet/>
      <dgm:spPr/>
      <dgm:t>
        <a:bodyPr/>
        <a:lstStyle/>
        <a:p>
          <a:endParaRPr lang="en-GB"/>
        </a:p>
      </dgm:t>
    </dgm:pt>
    <dgm:pt modelId="{3CBE785F-5E47-460D-8A3C-FFD47FEA8937}" type="pres">
      <dgm:prSet presAssocID="{72DB02FE-51A7-4988-9644-88B6145A4EC1}" presName="rootnode" presStyleCnt="0">
        <dgm:presLayoutVars>
          <dgm:chMax/>
          <dgm:chPref/>
          <dgm:dir/>
          <dgm:animLvl val="lvl"/>
        </dgm:presLayoutVars>
      </dgm:prSet>
      <dgm:spPr/>
    </dgm:pt>
    <dgm:pt modelId="{33C8A903-4887-4FEB-B33D-F6F1C5FABC71}" type="pres">
      <dgm:prSet presAssocID="{D13970DE-217C-4BF4-8F8E-BD8B2BBB6341}" presName="composite" presStyleCnt="0"/>
      <dgm:spPr/>
    </dgm:pt>
    <dgm:pt modelId="{39EFC017-4533-4A71-BE0C-BCF284EDEC16}" type="pres">
      <dgm:prSet presAssocID="{D13970DE-217C-4BF4-8F8E-BD8B2BBB6341}" presName="LShape" presStyleLbl="alignNode1" presStyleIdx="0" presStyleCnt="5"/>
      <dgm:spPr>
        <a:solidFill>
          <a:srgbClr val="00304A"/>
        </a:solidFill>
        <a:ln>
          <a:noFill/>
        </a:ln>
      </dgm:spPr>
    </dgm:pt>
    <dgm:pt modelId="{17C74E12-D278-402B-A45B-D3A14305880E}" type="pres">
      <dgm:prSet presAssocID="{D13970DE-217C-4BF4-8F8E-BD8B2BBB6341}" presName="ParentText" presStyleLbl="revTx" presStyleIdx="0" presStyleCnt="3" custScaleX="95370" custLinFactNeighborX="-598" custLinFactNeighborY="16">
        <dgm:presLayoutVars>
          <dgm:chMax val="0"/>
          <dgm:chPref val="0"/>
          <dgm:bulletEnabled val="1"/>
        </dgm:presLayoutVars>
      </dgm:prSet>
      <dgm:spPr/>
    </dgm:pt>
    <dgm:pt modelId="{B9FA1DAA-694F-4D2A-8537-039EB43F22E0}" type="pres">
      <dgm:prSet presAssocID="{D13970DE-217C-4BF4-8F8E-BD8B2BBB6341}" presName="Triangle" presStyleLbl="alignNode1" presStyleIdx="1" presStyleCnt="5"/>
      <dgm:spPr>
        <a:solidFill>
          <a:srgbClr val="00304A"/>
        </a:solidFill>
        <a:ln>
          <a:noFill/>
        </a:ln>
      </dgm:spPr>
    </dgm:pt>
    <dgm:pt modelId="{24F2EDD8-B4A4-4EAC-BB29-11DC1C4793AC}" type="pres">
      <dgm:prSet presAssocID="{BE5DB55D-6654-406B-8F5E-49E38ED31D1E}" presName="sibTrans" presStyleCnt="0"/>
      <dgm:spPr/>
    </dgm:pt>
    <dgm:pt modelId="{5BDDB5DC-4E99-4899-BD9B-62EE05689C5D}" type="pres">
      <dgm:prSet presAssocID="{BE5DB55D-6654-406B-8F5E-49E38ED31D1E}" presName="space" presStyleCnt="0"/>
      <dgm:spPr/>
    </dgm:pt>
    <dgm:pt modelId="{2D1D4F97-ABCD-4519-B300-FB66BD5C003A}" type="pres">
      <dgm:prSet presAssocID="{5178897D-3C66-4E8E-9B11-17CCAAEFC9DD}" presName="composite" presStyleCnt="0"/>
      <dgm:spPr/>
    </dgm:pt>
    <dgm:pt modelId="{85E1C144-5CDF-4CBC-8453-5ADD3BC16D1F}" type="pres">
      <dgm:prSet presAssocID="{5178897D-3C66-4E8E-9B11-17CCAAEFC9DD}" presName="LShape" presStyleLbl="alignNode1" presStyleIdx="2" presStyleCnt="5"/>
      <dgm:spPr>
        <a:solidFill>
          <a:srgbClr val="00304A"/>
        </a:solidFill>
        <a:ln>
          <a:noFill/>
        </a:ln>
      </dgm:spPr>
    </dgm:pt>
    <dgm:pt modelId="{4690A686-F2CD-4775-A3A1-E34C0CCC8537}" type="pres">
      <dgm:prSet presAssocID="{5178897D-3C66-4E8E-9B11-17CCAAEFC9DD}" presName="ParentText" presStyleLbl="revTx" presStyleIdx="1" presStyleCnt="3" custScaleY="133944" custLinFactNeighborX="-2592" custLinFactNeighborY="18438">
        <dgm:presLayoutVars>
          <dgm:chMax val="0"/>
          <dgm:chPref val="0"/>
          <dgm:bulletEnabled val="1"/>
        </dgm:presLayoutVars>
      </dgm:prSet>
      <dgm:spPr/>
    </dgm:pt>
    <dgm:pt modelId="{C79DA4F4-BEC6-449F-A3A0-9618B6CBE141}" type="pres">
      <dgm:prSet presAssocID="{5178897D-3C66-4E8E-9B11-17CCAAEFC9DD}" presName="Triangle" presStyleLbl="alignNode1" presStyleIdx="3" presStyleCnt="5"/>
      <dgm:spPr>
        <a:solidFill>
          <a:srgbClr val="00304A"/>
        </a:solidFill>
        <a:ln>
          <a:noFill/>
        </a:ln>
      </dgm:spPr>
    </dgm:pt>
    <dgm:pt modelId="{8B1E271F-11F3-4EBE-A326-E3F61A06D533}" type="pres">
      <dgm:prSet presAssocID="{E1F69945-5F13-49E4-B2EE-A9A47DAD5D7E}" presName="sibTrans" presStyleCnt="0"/>
      <dgm:spPr/>
    </dgm:pt>
    <dgm:pt modelId="{52D0A4CF-6ACA-4A4A-953E-C566B3CF5784}" type="pres">
      <dgm:prSet presAssocID="{E1F69945-5F13-49E4-B2EE-A9A47DAD5D7E}" presName="space" presStyleCnt="0"/>
      <dgm:spPr/>
    </dgm:pt>
    <dgm:pt modelId="{8B849132-78E8-4E9E-BFE1-7773636A22CC}" type="pres">
      <dgm:prSet presAssocID="{9C55434E-90BA-41AD-B025-2D402D165EDE}" presName="composite" presStyleCnt="0"/>
      <dgm:spPr/>
    </dgm:pt>
    <dgm:pt modelId="{9EAF45E9-BB85-4883-A2A0-77430C83EC70}" type="pres">
      <dgm:prSet presAssocID="{9C55434E-90BA-41AD-B025-2D402D165EDE}" presName="LShape" presStyleLbl="alignNode1" presStyleIdx="4" presStyleCnt="5" custLinFactNeighborY="825"/>
      <dgm:spPr>
        <a:solidFill>
          <a:srgbClr val="00304A"/>
        </a:solidFill>
        <a:ln>
          <a:noFill/>
        </a:ln>
      </dgm:spPr>
    </dgm:pt>
    <dgm:pt modelId="{123E2FC8-A168-4393-8D12-5A825183D708}" type="pres">
      <dgm:prSet presAssocID="{9C55434E-90BA-41AD-B025-2D402D165EDE}" presName="ParentText" presStyleLbl="revTx" presStyleIdx="2" presStyleCnt="3">
        <dgm:presLayoutVars>
          <dgm:chMax val="0"/>
          <dgm:chPref val="0"/>
          <dgm:bulletEnabled val="1"/>
        </dgm:presLayoutVars>
      </dgm:prSet>
      <dgm:spPr/>
    </dgm:pt>
  </dgm:ptLst>
  <dgm:cxnLst>
    <dgm:cxn modelId="{0E79B10C-5AC2-40B0-A447-F3B2E93EDAE7}" type="presOf" srcId="{D13970DE-217C-4BF4-8F8E-BD8B2BBB6341}" destId="{17C74E12-D278-402B-A45B-D3A14305880E}" srcOrd="0" destOrd="0" presId="urn:microsoft.com/office/officeart/2009/3/layout/StepUpProcess"/>
    <dgm:cxn modelId="{F5D6724F-E546-4877-B943-6A7EBA64ED8A}" srcId="{72DB02FE-51A7-4988-9644-88B6145A4EC1}" destId="{9C55434E-90BA-41AD-B025-2D402D165EDE}" srcOrd="2" destOrd="0" parTransId="{32746EBF-FEB9-4182-9BA2-BB954F15FE4E}" sibTransId="{AC2969F5-D56D-4E74-963F-6EE180FF4349}"/>
    <dgm:cxn modelId="{A22F5359-F944-4B7C-A433-1B0308AE2DCD}" srcId="{72DB02FE-51A7-4988-9644-88B6145A4EC1}" destId="{5178897D-3C66-4E8E-9B11-17CCAAEFC9DD}" srcOrd="1" destOrd="0" parTransId="{334F26AB-39C4-497F-AEB0-DF493EDE782F}" sibTransId="{E1F69945-5F13-49E4-B2EE-A9A47DAD5D7E}"/>
    <dgm:cxn modelId="{984B35B6-098F-4349-B923-D1C4672767B0}" type="presOf" srcId="{72DB02FE-51A7-4988-9644-88B6145A4EC1}" destId="{3CBE785F-5E47-460D-8A3C-FFD47FEA8937}" srcOrd="0" destOrd="0" presId="urn:microsoft.com/office/officeart/2009/3/layout/StepUpProcess"/>
    <dgm:cxn modelId="{0EA371BF-CBE7-44DA-AFB4-02D5D98BA23F}" type="presOf" srcId="{5178897D-3C66-4E8E-9B11-17CCAAEFC9DD}" destId="{4690A686-F2CD-4775-A3A1-E34C0CCC8537}" srcOrd="0" destOrd="0" presId="urn:microsoft.com/office/officeart/2009/3/layout/StepUpProcess"/>
    <dgm:cxn modelId="{4822F8CA-4056-46EB-95F1-195F75973A70}" srcId="{72DB02FE-51A7-4988-9644-88B6145A4EC1}" destId="{D13970DE-217C-4BF4-8F8E-BD8B2BBB6341}" srcOrd="0" destOrd="0" parTransId="{8CD9D4B1-D239-448A-9B04-E81593C9478B}" sibTransId="{BE5DB55D-6654-406B-8F5E-49E38ED31D1E}"/>
    <dgm:cxn modelId="{7D176EF4-EAFF-4A39-8857-7525447637F8}" type="presOf" srcId="{9C55434E-90BA-41AD-B025-2D402D165EDE}" destId="{123E2FC8-A168-4393-8D12-5A825183D708}" srcOrd="0" destOrd="0" presId="urn:microsoft.com/office/officeart/2009/3/layout/StepUpProcess"/>
    <dgm:cxn modelId="{645E99A1-947C-4149-8BC7-5585A0FAFDCF}" type="presParOf" srcId="{3CBE785F-5E47-460D-8A3C-FFD47FEA8937}" destId="{33C8A903-4887-4FEB-B33D-F6F1C5FABC71}" srcOrd="0" destOrd="0" presId="urn:microsoft.com/office/officeart/2009/3/layout/StepUpProcess"/>
    <dgm:cxn modelId="{A28B2C00-242C-4FDA-8E5C-E280697BA3BE}" type="presParOf" srcId="{33C8A903-4887-4FEB-B33D-F6F1C5FABC71}" destId="{39EFC017-4533-4A71-BE0C-BCF284EDEC16}" srcOrd="0" destOrd="0" presId="urn:microsoft.com/office/officeart/2009/3/layout/StepUpProcess"/>
    <dgm:cxn modelId="{703D15DD-474A-4CC2-A685-5668C0D2F8E6}" type="presParOf" srcId="{33C8A903-4887-4FEB-B33D-F6F1C5FABC71}" destId="{17C74E12-D278-402B-A45B-D3A14305880E}" srcOrd="1" destOrd="0" presId="urn:microsoft.com/office/officeart/2009/3/layout/StepUpProcess"/>
    <dgm:cxn modelId="{67BB715B-13FA-48CC-B9F2-912FF30C5923}" type="presParOf" srcId="{33C8A903-4887-4FEB-B33D-F6F1C5FABC71}" destId="{B9FA1DAA-694F-4D2A-8537-039EB43F22E0}" srcOrd="2" destOrd="0" presId="urn:microsoft.com/office/officeart/2009/3/layout/StepUpProcess"/>
    <dgm:cxn modelId="{8B7D56D0-9ABF-44AE-806F-D2FCB44D1041}" type="presParOf" srcId="{3CBE785F-5E47-460D-8A3C-FFD47FEA8937}" destId="{24F2EDD8-B4A4-4EAC-BB29-11DC1C4793AC}" srcOrd="1" destOrd="0" presId="urn:microsoft.com/office/officeart/2009/3/layout/StepUpProcess"/>
    <dgm:cxn modelId="{2CC24761-02A8-458B-B577-3711AFBBEC8F}" type="presParOf" srcId="{24F2EDD8-B4A4-4EAC-BB29-11DC1C4793AC}" destId="{5BDDB5DC-4E99-4899-BD9B-62EE05689C5D}" srcOrd="0" destOrd="0" presId="urn:microsoft.com/office/officeart/2009/3/layout/StepUpProcess"/>
    <dgm:cxn modelId="{9F541657-9563-4E4F-9DB3-A6D3F3F8A0B3}" type="presParOf" srcId="{3CBE785F-5E47-460D-8A3C-FFD47FEA8937}" destId="{2D1D4F97-ABCD-4519-B300-FB66BD5C003A}" srcOrd="2" destOrd="0" presId="urn:microsoft.com/office/officeart/2009/3/layout/StepUpProcess"/>
    <dgm:cxn modelId="{DD12517B-9506-4964-94F8-DD9321D36A35}" type="presParOf" srcId="{2D1D4F97-ABCD-4519-B300-FB66BD5C003A}" destId="{85E1C144-5CDF-4CBC-8453-5ADD3BC16D1F}" srcOrd="0" destOrd="0" presId="urn:microsoft.com/office/officeart/2009/3/layout/StepUpProcess"/>
    <dgm:cxn modelId="{73DE90A6-6202-4C57-B274-C2BE857081D3}" type="presParOf" srcId="{2D1D4F97-ABCD-4519-B300-FB66BD5C003A}" destId="{4690A686-F2CD-4775-A3A1-E34C0CCC8537}" srcOrd="1" destOrd="0" presId="urn:microsoft.com/office/officeart/2009/3/layout/StepUpProcess"/>
    <dgm:cxn modelId="{D0F74125-B8E4-4A75-BCC5-0C2FF10B945E}" type="presParOf" srcId="{2D1D4F97-ABCD-4519-B300-FB66BD5C003A}" destId="{C79DA4F4-BEC6-449F-A3A0-9618B6CBE141}" srcOrd="2" destOrd="0" presId="urn:microsoft.com/office/officeart/2009/3/layout/StepUpProcess"/>
    <dgm:cxn modelId="{B8DB9CA4-62D2-437D-A3B1-B9A12477445A}" type="presParOf" srcId="{3CBE785F-5E47-460D-8A3C-FFD47FEA8937}" destId="{8B1E271F-11F3-4EBE-A326-E3F61A06D533}" srcOrd="3" destOrd="0" presId="urn:microsoft.com/office/officeart/2009/3/layout/StepUpProcess"/>
    <dgm:cxn modelId="{44D1EDFA-222A-4920-A8F3-9C6EA00D7901}" type="presParOf" srcId="{8B1E271F-11F3-4EBE-A326-E3F61A06D533}" destId="{52D0A4CF-6ACA-4A4A-953E-C566B3CF5784}" srcOrd="0" destOrd="0" presId="urn:microsoft.com/office/officeart/2009/3/layout/StepUpProcess"/>
    <dgm:cxn modelId="{83C1B649-A980-4C28-BEE8-B4F7466167AD}" type="presParOf" srcId="{3CBE785F-5E47-460D-8A3C-FFD47FEA8937}" destId="{8B849132-78E8-4E9E-BFE1-7773636A22CC}" srcOrd="4" destOrd="0" presId="urn:microsoft.com/office/officeart/2009/3/layout/StepUpProcess"/>
    <dgm:cxn modelId="{9520CC4B-B9CB-43FB-A621-25F4E9AB92C3}" type="presParOf" srcId="{8B849132-78E8-4E9E-BFE1-7773636A22CC}" destId="{9EAF45E9-BB85-4883-A2A0-77430C83EC70}" srcOrd="0" destOrd="0" presId="urn:microsoft.com/office/officeart/2009/3/layout/StepUpProcess"/>
    <dgm:cxn modelId="{A5AF89D2-BD0F-4D66-BBFE-14E35C66622B}" type="presParOf" srcId="{8B849132-78E8-4E9E-BFE1-7773636A22CC}" destId="{123E2FC8-A168-4393-8D12-5A825183D708}" srcOrd="1" destOrd="0" presId="urn:microsoft.com/office/officeart/2009/3/layout/StepUp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C017-4533-4A71-BE0C-BCF284EDEC16}">
      <dsp:nvSpPr>
        <dsp:cNvPr id="0" name=""/>
        <dsp:cNvSpPr/>
      </dsp:nvSpPr>
      <dsp:spPr>
        <a:xfrm rot="5400000">
          <a:off x="1786900" y="987142"/>
          <a:ext cx="1231074" cy="2048480"/>
        </a:xfrm>
        <a:prstGeom prst="corner">
          <a:avLst>
            <a:gd name="adj1" fmla="val 16120"/>
            <a:gd name="adj2" fmla="val 16110"/>
          </a:avLst>
        </a:prstGeom>
        <a:solidFill>
          <a:srgbClr val="0030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C74E12-D278-402B-A45B-D3A14305880E}">
      <dsp:nvSpPr>
        <dsp:cNvPr id="0" name=""/>
        <dsp:cNvSpPr/>
      </dsp:nvSpPr>
      <dsp:spPr>
        <a:xfrm>
          <a:off x="1613157" y="1599451"/>
          <a:ext cx="1763753" cy="162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Lato" panose="020F0502020204030203" pitchFamily="34" charset="77"/>
            </a:rPr>
            <a:t>1. </a:t>
          </a:r>
          <a:r>
            <a:rPr lang="en-GB" sz="1800" kern="1200">
              <a:solidFill>
                <a:schemeClr val="tx1"/>
              </a:solidFill>
              <a:latin typeface="Lato" panose="020F0502020204030203" pitchFamily="34" charset="77"/>
            </a:rPr>
            <a:t>Address maths anxiety </a:t>
          </a:r>
        </a:p>
        <a:p>
          <a:pPr marL="0" lvl="0" indent="0" algn="ctr" defTabSz="800100">
            <a:lnSpc>
              <a:spcPct val="90000"/>
            </a:lnSpc>
            <a:spcBef>
              <a:spcPct val="0"/>
            </a:spcBef>
            <a:spcAft>
              <a:spcPct val="35000"/>
            </a:spcAft>
            <a:buNone/>
          </a:pPr>
          <a:r>
            <a:rPr lang="en-GB" sz="1800" b="1" kern="1200">
              <a:solidFill>
                <a:schemeClr val="tx1"/>
              </a:solidFill>
              <a:latin typeface="Lato" panose="020F0502020204030203" pitchFamily="34" charset="77"/>
            </a:rPr>
            <a:t>2. </a:t>
          </a:r>
          <a:r>
            <a:rPr lang="en-GB" sz="1800" kern="1200">
              <a:solidFill>
                <a:schemeClr val="tx1"/>
              </a:solidFill>
              <a:latin typeface="Lato" panose="020F0502020204030203" pitchFamily="34" charset="77"/>
            </a:rPr>
            <a:t>Understand Value, Belief and Persistence</a:t>
          </a:r>
        </a:p>
        <a:p>
          <a:pPr marL="0" lvl="0" indent="0" algn="ctr" defTabSz="800100">
            <a:lnSpc>
              <a:spcPct val="90000"/>
            </a:lnSpc>
            <a:spcBef>
              <a:spcPct val="0"/>
            </a:spcBef>
            <a:spcAft>
              <a:spcPct val="35000"/>
            </a:spcAft>
            <a:buNone/>
          </a:pPr>
          <a:r>
            <a:rPr lang="en-GB" sz="1800" b="1" kern="1200">
              <a:solidFill>
                <a:schemeClr val="tx1"/>
              </a:solidFill>
              <a:latin typeface="Lato" panose="020F0502020204030203" pitchFamily="34" charset="77"/>
            </a:rPr>
            <a:t>3. </a:t>
          </a:r>
          <a:r>
            <a:rPr lang="en-GB" sz="1800" kern="1200">
              <a:solidFill>
                <a:schemeClr val="tx1"/>
              </a:solidFill>
              <a:latin typeface="Lato" panose="020F0502020204030203" pitchFamily="34" charset="77"/>
            </a:rPr>
            <a:t>Gain the Essentials of Numeracy</a:t>
          </a:r>
        </a:p>
        <a:p>
          <a:pPr marL="0" lvl="0" indent="0" algn="ctr" defTabSz="800100">
            <a:lnSpc>
              <a:spcPct val="90000"/>
            </a:lnSpc>
            <a:spcBef>
              <a:spcPct val="0"/>
            </a:spcBef>
            <a:spcAft>
              <a:spcPct val="35000"/>
            </a:spcAft>
            <a:buNone/>
          </a:pPr>
          <a:endParaRPr lang="en-GB" sz="1800" kern="1200">
            <a:solidFill>
              <a:schemeClr val="tx1"/>
            </a:solidFill>
            <a:latin typeface="Lato" panose="020F0502020204030203" pitchFamily="34" charset="77"/>
          </a:endParaRPr>
        </a:p>
      </dsp:txBody>
      <dsp:txXfrm>
        <a:off x="1613157" y="1599451"/>
        <a:ext cx="1763753" cy="1621090"/>
      </dsp:txXfrm>
    </dsp:sp>
    <dsp:sp modelId="{B9FA1DAA-694F-4D2A-8537-039EB43F22E0}">
      <dsp:nvSpPr>
        <dsp:cNvPr id="0" name=""/>
        <dsp:cNvSpPr/>
      </dsp:nvSpPr>
      <dsp:spPr>
        <a:xfrm>
          <a:off x="3081844" y="836331"/>
          <a:ext cx="348939" cy="348939"/>
        </a:xfrm>
        <a:prstGeom prst="triangle">
          <a:avLst>
            <a:gd name="adj" fmla="val 100000"/>
          </a:avLst>
        </a:prstGeom>
        <a:solidFill>
          <a:srgbClr val="0030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E1C144-5CDF-4CBC-8453-5ADD3BC16D1F}">
      <dsp:nvSpPr>
        <dsp:cNvPr id="0" name=""/>
        <dsp:cNvSpPr/>
      </dsp:nvSpPr>
      <dsp:spPr>
        <a:xfrm rot="5400000">
          <a:off x="4050903" y="151781"/>
          <a:ext cx="1231074" cy="2048480"/>
        </a:xfrm>
        <a:prstGeom prst="corner">
          <a:avLst>
            <a:gd name="adj1" fmla="val 16120"/>
            <a:gd name="adj2" fmla="val 16110"/>
          </a:avLst>
        </a:prstGeom>
        <a:solidFill>
          <a:srgbClr val="0030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90A686-F2CD-4775-A3A1-E34C0CCC8537}">
      <dsp:nvSpPr>
        <dsp:cNvPr id="0" name=""/>
        <dsp:cNvSpPr/>
      </dsp:nvSpPr>
      <dsp:spPr>
        <a:xfrm>
          <a:off x="3797470" y="787601"/>
          <a:ext cx="1849380" cy="217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Lato" panose="020F0502020204030203" pitchFamily="34" charset="77"/>
              <a:cs typeface="Arial" panose="020B0604020202020204" pitchFamily="34" charset="0"/>
            </a:rPr>
            <a:t>Functional Skills</a:t>
          </a:r>
        </a:p>
      </dsp:txBody>
      <dsp:txXfrm>
        <a:off x="3797470" y="787601"/>
        <a:ext cx="1849380" cy="2171352"/>
      </dsp:txXfrm>
    </dsp:sp>
    <dsp:sp modelId="{C79DA4F4-BEC6-449F-A3A0-9618B6CBE141}">
      <dsp:nvSpPr>
        <dsp:cNvPr id="0" name=""/>
        <dsp:cNvSpPr/>
      </dsp:nvSpPr>
      <dsp:spPr>
        <a:xfrm>
          <a:off x="5345846" y="970"/>
          <a:ext cx="348939" cy="348939"/>
        </a:xfrm>
        <a:prstGeom prst="triangle">
          <a:avLst>
            <a:gd name="adj" fmla="val 100000"/>
          </a:avLst>
        </a:prstGeom>
        <a:solidFill>
          <a:srgbClr val="0030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F45E9-BB85-4883-A2A0-77430C83EC70}">
      <dsp:nvSpPr>
        <dsp:cNvPr id="0" name=""/>
        <dsp:cNvSpPr/>
      </dsp:nvSpPr>
      <dsp:spPr>
        <a:xfrm rot="5400000">
          <a:off x="6314905" y="-398291"/>
          <a:ext cx="1231074" cy="2048480"/>
        </a:xfrm>
        <a:prstGeom prst="corner">
          <a:avLst>
            <a:gd name="adj1" fmla="val 16120"/>
            <a:gd name="adj2" fmla="val 16110"/>
          </a:avLst>
        </a:prstGeom>
        <a:solidFill>
          <a:srgbClr val="0030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3E2FC8-A168-4393-8D12-5A825183D708}">
      <dsp:nvSpPr>
        <dsp:cNvPr id="0" name=""/>
        <dsp:cNvSpPr/>
      </dsp:nvSpPr>
      <dsp:spPr>
        <a:xfrm>
          <a:off x="6109408" y="203606"/>
          <a:ext cx="1849380" cy="162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Lato" panose="020F0502020204030203" pitchFamily="34" charset="77"/>
            </a:rPr>
            <a:t>Further Progression Routes</a:t>
          </a:r>
        </a:p>
      </dsp:txBody>
      <dsp:txXfrm>
        <a:off x="6109408" y="203606"/>
        <a:ext cx="1849380" cy="162109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83DB9A-0241-D0EA-BABE-8E57844D9E7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D415658-BF32-D8F1-9001-CE99B7E4E2E0}"/>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FC57175-8A79-B848-B5E2-F79857F38BE1}" type="datetimeFigureOut">
              <a:rPr lang="en-GB" smtClean="0"/>
              <a:t>20/12/2022</a:t>
            </a:fld>
            <a:endParaRPr lang="en-GB"/>
          </a:p>
        </p:txBody>
      </p:sp>
      <p:sp>
        <p:nvSpPr>
          <p:cNvPr id="4" name="Footer Placeholder 3">
            <a:extLst>
              <a:ext uri="{FF2B5EF4-FFF2-40B4-BE49-F238E27FC236}">
                <a16:creationId xmlns:a16="http://schemas.microsoft.com/office/drawing/2014/main" id="{7A0373BB-AE8B-BB71-6297-7012A4DD7A7B}"/>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51FF7BD-3721-95EA-04F5-52465A2E1C10}"/>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CBA36FB-22E7-2A4C-95F0-B15F57583E94}" type="slidenum">
              <a:rPr lang="en-GB" smtClean="0"/>
              <a:t>‹#›</a:t>
            </a:fld>
            <a:endParaRPr lang="en-GB"/>
          </a:p>
        </p:txBody>
      </p:sp>
    </p:spTree>
    <p:extLst>
      <p:ext uri="{BB962C8B-B14F-4D97-AF65-F5344CB8AC3E}">
        <p14:creationId xmlns:p14="http://schemas.microsoft.com/office/powerpoint/2010/main" val="3364157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b="0" i="0">
                <a:latin typeface="Lato" panose="020F0502020204030203" pitchFamily="34" charset="77"/>
              </a:defRPr>
            </a:lvl1pPr>
          </a:lstStyle>
          <a:p>
            <a:fld id="{14076767-1897-4ABE-ABCC-E417C75B9CBB}" type="datetimeFigureOut">
              <a:rPr lang="en-GB" smtClean="0"/>
              <a:pPr/>
              <a:t>20/12/2022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259C2F55-AC54-4291-B4E5-AD22FC7A365D}" type="slidenum">
              <a:rPr lang="en-GB" smtClean="0"/>
              <a:pPr/>
              <a:t>‹#›</a:t>
            </a:fld>
            <a:endParaRPr lang="en-GB"/>
          </a:p>
        </p:txBody>
      </p:sp>
    </p:spTree>
    <p:extLst>
      <p:ext uri="{BB962C8B-B14F-4D97-AF65-F5344CB8AC3E}">
        <p14:creationId xmlns:p14="http://schemas.microsoft.com/office/powerpoint/2010/main" val="21268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im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97E144-B594-9E85-CC71-D0C94EDA9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
        <p:nvSpPr>
          <p:cNvPr id="5" name="Picture Placeholder 4">
            <a:extLst>
              <a:ext uri="{FF2B5EF4-FFF2-40B4-BE49-F238E27FC236}">
                <a16:creationId xmlns:a16="http://schemas.microsoft.com/office/drawing/2014/main" id="{498E7702-5B8E-E11A-C258-4C0028CF5830}"/>
              </a:ext>
            </a:extLst>
          </p:cNvPr>
          <p:cNvSpPr>
            <a:spLocks noGrp="1"/>
          </p:cNvSpPr>
          <p:nvPr>
            <p:ph type="pic" sz="quarter" idx="12"/>
          </p:nvPr>
        </p:nvSpPr>
        <p:spPr>
          <a:xfrm>
            <a:off x="-8966" y="0"/>
            <a:ext cx="9159230" cy="3689620"/>
          </a:xfrm>
          <a:custGeom>
            <a:avLst/>
            <a:gdLst>
              <a:gd name="connsiteX0" fmla="*/ 0 w 9152967"/>
              <a:gd name="connsiteY0" fmla="*/ 0 h 3717366"/>
              <a:gd name="connsiteX1" fmla="*/ 9152967 w 9152967"/>
              <a:gd name="connsiteY1" fmla="*/ 0 h 3717366"/>
              <a:gd name="connsiteX2" fmla="*/ 9152967 w 9152967"/>
              <a:gd name="connsiteY2" fmla="*/ 3717366 h 3717366"/>
              <a:gd name="connsiteX3" fmla="*/ 0 w 9152967"/>
              <a:gd name="connsiteY3" fmla="*/ 3717366 h 3717366"/>
              <a:gd name="connsiteX4" fmla="*/ 0 w 9152967"/>
              <a:gd name="connsiteY4" fmla="*/ 0 h 3717366"/>
              <a:gd name="connsiteX0" fmla="*/ 0 w 9152967"/>
              <a:gd name="connsiteY0" fmla="*/ 0 h 3717366"/>
              <a:gd name="connsiteX1" fmla="*/ 9152967 w 9152967"/>
              <a:gd name="connsiteY1" fmla="*/ 0 h 3717366"/>
              <a:gd name="connsiteX2" fmla="*/ 9152967 w 9152967"/>
              <a:gd name="connsiteY2" fmla="*/ 3717366 h 3717366"/>
              <a:gd name="connsiteX3" fmla="*/ 6263 w 9152967"/>
              <a:gd name="connsiteY3" fmla="*/ 3304007 h 3717366"/>
              <a:gd name="connsiteX4" fmla="*/ 0 w 9152967"/>
              <a:gd name="connsiteY4" fmla="*/ 0 h 3717366"/>
              <a:gd name="connsiteX0" fmla="*/ 0 w 9159230"/>
              <a:gd name="connsiteY0" fmla="*/ 0 h 3479372"/>
              <a:gd name="connsiteX1" fmla="*/ 9152967 w 9159230"/>
              <a:gd name="connsiteY1" fmla="*/ 0 h 3479372"/>
              <a:gd name="connsiteX2" fmla="*/ 9159230 w 9159230"/>
              <a:gd name="connsiteY2" fmla="*/ 3479372 h 3479372"/>
              <a:gd name="connsiteX3" fmla="*/ 6263 w 9159230"/>
              <a:gd name="connsiteY3" fmla="*/ 3304007 h 3479372"/>
              <a:gd name="connsiteX4" fmla="*/ 0 w 9159230"/>
              <a:gd name="connsiteY4" fmla="*/ 0 h 3479372"/>
              <a:gd name="connsiteX0" fmla="*/ 0 w 9159230"/>
              <a:gd name="connsiteY0" fmla="*/ 0 h 3618562"/>
              <a:gd name="connsiteX1" fmla="*/ 9152967 w 9159230"/>
              <a:gd name="connsiteY1" fmla="*/ 0 h 3618562"/>
              <a:gd name="connsiteX2" fmla="*/ 9159230 w 9159230"/>
              <a:gd name="connsiteY2" fmla="*/ 3479372 h 3618562"/>
              <a:gd name="connsiteX3" fmla="*/ 6263 w 9159230"/>
              <a:gd name="connsiteY3" fmla="*/ 3304007 h 3618562"/>
              <a:gd name="connsiteX4" fmla="*/ 0 w 9159230"/>
              <a:gd name="connsiteY4" fmla="*/ 0 h 3618562"/>
              <a:gd name="connsiteX0" fmla="*/ 0 w 9159230"/>
              <a:gd name="connsiteY0" fmla="*/ 0 h 3706196"/>
              <a:gd name="connsiteX1" fmla="*/ 9152967 w 9159230"/>
              <a:gd name="connsiteY1" fmla="*/ 0 h 3706196"/>
              <a:gd name="connsiteX2" fmla="*/ 9159230 w 9159230"/>
              <a:gd name="connsiteY2" fmla="*/ 3479372 h 3706196"/>
              <a:gd name="connsiteX3" fmla="*/ 6263 w 9159230"/>
              <a:gd name="connsiteY3" fmla="*/ 3304007 h 3706196"/>
              <a:gd name="connsiteX4" fmla="*/ 0 w 9159230"/>
              <a:gd name="connsiteY4" fmla="*/ 0 h 3706196"/>
              <a:gd name="connsiteX0" fmla="*/ 0 w 9159230"/>
              <a:gd name="connsiteY0" fmla="*/ 0 h 3679648"/>
              <a:gd name="connsiteX1" fmla="*/ 9152967 w 9159230"/>
              <a:gd name="connsiteY1" fmla="*/ 0 h 3679648"/>
              <a:gd name="connsiteX2" fmla="*/ 9159230 w 9159230"/>
              <a:gd name="connsiteY2" fmla="*/ 3479372 h 3679648"/>
              <a:gd name="connsiteX3" fmla="*/ 6263 w 9159230"/>
              <a:gd name="connsiteY3" fmla="*/ 3304007 h 3679648"/>
              <a:gd name="connsiteX4" fmla="*/ 0 w 9159230"/>
              <a:gd name="connsiteY4" fmla="*/ 0 h 3679648"/>
              <a:gd name="connsiteX0" fmla="*/ 0 w 9159230"/>
              <a:gd name="connsiteY0" fmla="*/ 0 h 3689620"/>
              <a:gd name="connsiteX1" fmla="*/ 9152967 w 9159230"/>
              <a:gd name="connsiteY1" fmla="*/ 0 h 3689620"/>
              <a:gd name="connsiteX2" fmla="*/ 9159230 w 9159230"/>
              <a:gd name="connsiteY2" fmla="*/ 3479372 h 3689620"/>
              <a:gd name="connsiteX3" fmla="*/ 6263 w 9159230"/>
              <a:gd name="connsiteY3" fmla="*/ 3304007 h 3689620"/>
              <a:gd name="connsiteX4" fmla="*/ 0 w 9159230"/>
              <a:gd name="connsiteY4" fmla="*/ 0 h 368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230" h="3689620">
                <a:moveTo>
                  <a:pt x="0" y="0"/>
                </a:moveTo>
                <a:lnTo>
                  <a:pt x="9152967" y="0"/>
                </a:lnTo>
                <a:cubicBezTo>
                  <a:pt x="9155055" y="1159791"/>
                  <a:pt x="9157142" y="2319581"/>
                  <a:pt x="9159230" y="3479372"/>
                </a:cubicBezTo>
                <a:cubicBezTo>
                  <a:pt x="5951666" y="3790435"/>
                  <a:pt x="1410079" y="3775821"/>
                  <a:pt x="6263" y="3304007"/>
                </a:cubicBezTo>
                <a:cubicBezTo>
                  <a:pt x="4175" y="2202671"/>
                  <a:pt x="2088" y="1101336"/>
                  <a:pt x="0" y="0"/>
                </a:cubicBezTo>
                <a:close/>
              </a:path>
            </a:pathLst>
          </a:custGeom>
        </p:spPr>
        <p:txBody>
          <a:bodyPr/>
          <a:lstStyle/>
          <a:p>
            <a:r>
              <a:rPr lang="en-GB"/>
              <a:t>Click icon to add picture</a:t>
            </a:r>
          </a:p>
        </p:txBody>
      </p:sp>
      <p:sp>
        <p:nvSpPr>
          <p:cNvPr id="10" name="Rectangle 9">
            <a:extLst>
              <a:ext uri="{FF2B5EF4-FFF2-40B4-BE49-F238E27FC236}">
                <a16:creationId xmlns:a16="http://schemas.microsoft.com/office/drawing/2014/main" id="{4608FFF7-A77D-915F-A038-ACD5E8477185}"/>
              </a:ext>
            </a:extLst>
          </p:cNvPr>
          <p:cNvSpPr/>
          <p:nvPr userDrawn="1"/>
        </p:nvSpPr>
        <p:spPr>
          <a:xfrm>
            <a:off x="-11094" y="3590140"/>
            <a:ext cx="4895844" cy="3275106"/>
          </a:xfrm>
          <a:custGeom>
            <a:avLst/>
            <a:gdLst>
              <a:gd name="connsiteX0" fmla="*/ 0 w 4601884"/>
              <a:gd name="connsiteY0" fmla="*/ 0 h 3230282"/>
              <a:gd name="connsiteX1" fmla="*/ 4601884 w 4601884"/>
              <a:gd name="connsiteY1" fmla="*/ 0 h 3230282"/>
              <a:gd name="connsiteX2" fmla="*/ 4601884 w 4601884"/>
              <a:gd name="connsiteY2" fmla="*/ 3230282 h 3230282"/>
              <a:gd name="connsiteX3" fmla="*/ 0 w 4601884"/>
              <a:gd name="connsiteY3" fmla="*/ 3230282 h 3230282"/>
              <a:gd name="connsiteX4" fmla="*/ 0 w 4601884"/>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5844"/>
              <a:gd name="connsiteY0" fmla="*/ 0 h 3230282"/>
              <a:gd name="connsiteX1" fmla="*/ 4894731 w 4895844"/>
              <a:gd name="connsiteY1" fmla="*/ 227106 h 3230282"/>
              <a:gd name="connsiteX2" fmla="*/ 4601884 w 4895844"/>
              <a:gd name="connsiteY2" fmla="*/ 3230282 h 3230282"/>
              <a:gd name="connsiteX3" fmla="*/ 0 w 4895844"/>
              <a:gd name="connsiteY3" fmla="*/ 3230282 h 3230282"/>
              <a:gd name="connsiteX4" fmla="*/ 0 w 4895844"/>
              <a:gd name="connsiteY4" fmla="*/ 0 h 323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4" h="3230282">
                <a:moveTo>
                  <a:pt x="0" y="0"/>
                </a:moveTo>
                <a:lnTo>
                  <a:pt x="4894731" y="227106"/>
                </a:lnTo>
                <a:cubicBezTo>
                  <a:pt x="4912196" y="2757796"/>
                  <a:pt x="4720125" y="2839520"/>
                  <a:pt x="4601884" y="3230282"/>
                </a:cubicBezTo>
                <a:lnTo>
                  <a:pt x="0" y="3230282"/>
                </a:lnTo>
                <a:lnTo>
                  <a:pt x="0" y="0"/>
                </a:lnTo>
                <a:close/>
              </a:path>
            </a:pathLst>
          </a:cu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4">
            <a:extLst>
              <a:ext uri="{FF2B5EF4-FFF2-40B4-BE49-F238E27FC236}">
                <a16:creationId xmlns:a16="http://schemas.microsoft.com/office/drawing/2014/main" id="{693367D9-5732-C540-9657-B1324726E0E5}"/>
              </a:ext>
            </a:extLst>
          </p:cNvPr>
          <p:cNvSpPr>
            <a:spLocks noGrp="1"/>
          </p:cNvSpPr>
          <p:nvPr>
            <p:ph type="body" sz="quarter" idx="11" hasCustomPrompt="1"/>
          </p:nvPr>
        </p:nvSpPr>
        <p:spPr>
          <a:xfrm>
            <a:off x="194668" y="4300154"/>
            <a:ext cx="4480460"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Rectangle 8">
            <a:extLst>
              <a:ext uri="{FF2B5EF4-FFF2-40B4-BE49-F238E27FC236}">
                <a16:creationId xmlns:a16="http://schemas.microsoft.com/office/drawing/2014/main" id="{22445457-BF95-FB7B-8556-B97CC2F551EB}"/>
              </a:ext>
            </a:extLst>
          </p:cNvPr>
          <p:cNvSpPr/>
          <p:nvPr userDrawn="1"/>
        </p:nvSpPr>
        <p:spPr>
          <a:xfrm>
            <a:off x="-8966" y="3303378"/>
            <a:ext cx="9156636" cy="672436"/>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17" h="36428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4">
            <a:extLst>
              <a:ext uri="{FF2B5EF4-FFF2-40B4-BE49-F238E27FC236}">
                <a16:creationId xmlns:a16="http://schemas.microsoft.com/office/drawing/2014/main" id="{4C589B34-7592-1FDC-84F6-E57A6A2F0E4A}"/>
              </a:ext>
            </a:extLst>
          </p:cNvPr>
          <p:cNvSpPr>
            <a:spLocks noGrp="1"/>
          </p:cNvSpPr>
          <p:nvPr>
            <p:ph type="body" sz="quarter" idx="13" hasCustomPrompt="1"/>
          </p:nvPr>
        </p:nvSpPr>
        <p:spPr>
          <a:xfrm>
            <a:off x="194668" y="5542318"/>
            <a:ext cx="4377332"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Tree>
    <p:extLst>
      <p:ext uri="{BB962C8B-B14F-4D97-AF65-F5344CB8AC3E}">
        <p14:creationId xmlns:p14="http://schemas.microsoft.com/office/powerpoint/2010/main" val="387789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 page text only 2 columns (no numbers)">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152C39A-4BFE-DB73-66A5-2101643936F6}"/>
              </a:ext>
            </a:extLst>
          </p:cNvPr>
          <p:cNvSpPr>
            <a:spLocks noGrp="1"/>
          </p:cNvSpPr>
          <p:nvPr>
            <p:ph type="pic" sz="quarter" idx="16"/>
          </p:nvPr>
        </p:nvSpPr>
        <p:spPr>
          <a:xfrm>
            <a:off x="4818251" y="2176356"/>
            <a:ext cx="3780868" cy="3948871"/>
          </a:xfrm>
          <a:prstGeom prst="rect">
            <a:avLst/>
          </a:prstGeom>
        </p:spPr>
      </p:sp>
      <p:sp>
        <p:nvSpPr>
          <p:cNvPr id="7" name="Rectangle 6">
            <a:extLst>
              <a:ext uri="{FF2B5EF4-FFF2-40B4-BE49-F238E27FC236}">
                <a16:creationId xmlns:a16="http://schemas.microsoft.com/office/drawing/2014/main" id="{3E0B2EE5-C458-B4BC-A4B7-1ADD169CB806}"/>
              </a:ext>
            </a:extLst>
          </p:cNvPr>
          <p:cNvSpPr/>
          <p:nvPr userDrawn="1"/>
        </p:nvSpPr>
        <p:spPr>
          <a:xfrm>
            <a:off x="-15537" y="-83819"/>
            <a:ext cx="9172063" cy="1894364"/>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16" name="Text Placeholder 2">
            <a:extLst>
              <a:ext uri="{FF2B5EF4-FFF2-40B4-BE49-F238E27FC236}">
                <a16:creationId xmlns:a16="http://schemas.microsoft.com/office/drawing/2014/main" id="{A4DFAF79-3A43-53CA-129B-AA2CA9FE0903}"/>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Tree>
    <p:extLst>
      <p:ext uri="{BB962C8B-B14F-4D97-AF65-F5344CB8AC3E}">
        <p14:creationId xmlns:p14="http://schemas.microsoft.com/office/powerpoint/2010/main" val="425524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C3C5A306-6B16-3C5B-659D-2BEADE53329E}"/>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4" name="Text Placeholder 2">
            <a:extLst>
              <a:ext uri="{FF2B5EF4-FFF2-40B4-BE49-F238E27FC236}">
                <a16:creationId xmlns:a16="http://schemas.microsoft.com/office/drawing/2014/main" id="{028CD344-C175-0FA4-27C7-9CFAFC454D7A}"/>
              </a:ext>
            </a:extLst>
          </p:cNvPr>
          <p:cNvSpPr>
            <a:spLocks noGrp="1"/>
          </p:cNvSpPr>
          <p:nvPr>
            <p:ph type="body" sz="quarter" idx="14" hasCustomPrompt="1"/>
          </p:nvPr>
        </p:nvSpPr>
        <p:spPr>
          <a:xfrm>
            <a:off x="4818251" y="2176356"/>
            <a:ext cx="3780868" cy="3948871"/>
          </a:xfrm>
          <a:prstGeom prst="rect">
            <a:avLst/>
          </a:prstGeom>
        </p:spPr>
        <p:txBody>
          <a:bodyPr/>
          <a:lstStyle>
            <a:lvl1pPr marL="0" indent="0">
              <a:spcBef>
                <a:spcPts val="800"/>
              </a:spcBef>
              <a:buFontTx/>
              <a:buNone/>
              <a:defRPr lang="en-GB" sz="1200" b="1" i="0" smtClean="0">
                <a:solidFill>
                  <a:schemeClr val="tx1"/>
                </a:solidFill>
                <a:effectLst/>
                <a:latin typeface="Lato" panose="020F0502020204030203" pitchFamily="34" charset="77"/>
                <a:cs typeface="Rubik Medium" panose="02000604000000020004" pitchFamily="2" charset="-79"/>
              </a:defRPr>
            </a:lvl1pPr>
            <a:lvl2pPr marL="171450" indent="-171450" algn="l">
              <a:buFont typeface="Arial" panose="020B0604020202020204" pitchFamily="34" charset="0"/>
              <a:buChar char="•"/>
              <a:defRPr sz="1200" b="0" i="0">
                <a:latin typeface="Lato" panose="020F0502020204030203" pitchFamily="34" charset="77"/>
              </a:defRPr>
            </a:lvl2pPr>
            <a:lvl3pPr indent="0" algn="l">
              <a:lnSpc>
                <a:spcPct val="100000"/>
              </a:lnSpc>
              <a:buFontTx/>
              <a:buNone/>
              <a:defRPr sz="1200" b="0" i="0">
                <a:latin typeface="Lato" panose="020F0502020204030203" pitchFamily="34" charset="77"/>
              </a:defRPr>
            </a:lvl3pPr>
            <a:lvl4pPr indent="0" algn="l">
              <a:lnSpc>
                <a:spcPct val="100000"/>
              </a:lnSpc>
              <a:buFontTx/>
              <a:buNone/>
              <a:defRPr sz="1200" b="0" i="0">
                <a:latin typeface="Lato" panose="020F0502020204030203" pitchFamily="34" charset="77"/>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Tree>
    <p:extLst>
      <p:ext uri="{BB962C8B-B14F-4D97-AF65-F5344CB8AC3E}">
        <p14:creationId xmlns:p14="http://schemas.microsoft.com/office/powerpoint/2010/main" val="243766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C3C5A306-6B16-3C5B-659D-2BEADE53329E}"/>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5" name="Picture Placeholder 2">
            <a:extLst>
              <a:ext uri="{FF2B5EF4-FFF2-40B4-BE49-F238E27FC236}">
                <a16:creationId xmlns:a16="http://schemas.microsoft.com/office/drawing/2014/main" id="{05C80AC9-5A65-8E4E-9018-532F4F07A5C2}"/>
              </a:ext>
            </a:extLst>
          </p:cNvPr>
          <p:cNvSpPr>
            <a:spLocks noGrp="1"/>
          </p:cNvSpPr>
          <p:nvPr>
            <p:ph type="pic" sz="quarter" idx="16"/>
          </p:nvPr>
        </p:nvSpPr>
        <p:spPr>
          <a:xfrm>
            <a:off x="4818251" y="2176356"/>
            <a:ext cx="3780868" cy="3948871"/>
          </a:xfrm>
          <a:prstGeom prst="rect">
            <a:avLst/>
          </a:prstGeom>
        </p:spPr>
      </p:sp>
    </p:spTree>
    <p:extLst>
      <p:ext uri="{BB962C8B-B14F-4D97-AF65-F5344CB8AC3E}">
        <p14:creationId xmlns:p14="http://schemas.microsoft.com/office/powerpoint/2010/main" val="1015976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BA409040-68BE-A5BA-FDAB-664CDEADE2A0}"/>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4" name="Text Placeholder 2">
            <a:extLst>
              <a:ext uri="{FF2B5EF4-FFF2-40B4-BE49-F238E27FC236}">
                <a16:creationId xmlns:a16="http://schemas.microsoft.com/office/drawing/2014/main" id="{2CE17C68-D9D3-CA0A-F50F-FEE318EB9D90}"/>
              </a:ext>
            </a:extLst>
          </p:cNvPr>
          <p:cNvSpPr>
            <a:spLocks noGrp="1"/>
          </p:cNvSpPr>
          <p:nvPr>
            <p:ph type="body" sz="quarter" idx="14" hasCustomPrompt="1"/>
          </p:nvPr>
        </p:nvSpPr>
        <p:spPr>
          <a:xfrm>
            <a:off x="4818251" y="2176356"/>
            <a:ext cx="3780868" cy="3948871"/>
          </a:xfrm>
          <a:prstGeom prst="rect">
            <a:avLst/>
          </a:prstGeom>
        </p:spPr>
        <p:txBody>
          <a:bodyPr/>
          <a:lstStyle>
            <a:lvl1pPr marL="0" indent="0">
              <a:spcBef>
                <a:spcPts val="800"/>
              </a:spcBef>
              <a:buFontTx/>
              <a:buNone/>
              <a:defRPr lang="en-GB" sz="1200" b="1" i="0" smtClean="0">
                <a:solidFill>
                  <a:schemeClr val="tx1"/>
                </a:solidFill>
                <a:effectLst/>
                <a:latin typeface="Lato" panose="020F0502020204030203" pitchFamily="34" charset="77"/>
                <a:cs typeface="Rubik Medium" panose="02000604000000020004" pitchFamily="2" charset="-79"/>
              </a:defRPr>
            </a:lvl1pPr>
            <a:lvl2pPr marL="171450" indent="-171450" algn="l">
              <a:buFont typeface="Arial" panose="020B0604020202020204" pitchFamily="34" charset="0"/>
              <a:buChar char="•"/>
              <a:defRPr sz="1200" b="0" i="0">
                <a:latin typeface="Lato" panose="020F0502020204030203" pitchFamily="34" charset="77"/>
              </a:defRPr>
            </a:lvl2pPr>
            <a:lvl3pPr indent="0" algn="l">
              <a:lnSpc>
                <a:spcPct val="100000"/>
              </a:lnSpc>
              <a:buFontTx/>
              <a:buNone/>
              <a:defRPr sz="1200" b="0" i="0">
                <a:latin typeface="Lato" panose="020F0502020204030203" pitchFamily="34" charset="77"/>
              </a:defRPr>
            </a:lvl3pPr>
            <a:lvl4pPr indent="0" algn="l">
              <a:lnSpc>
                <a:spcPct val="100000"/>
              </a:lnSpc>
              <a:buFontTx/>
              <a:buNone/>
              <a:defRPr sz="1200" b="0" i="0">
                <a:latin typeface="Lato" panose="020F0502020204030203" pitchFamily="34" charset="77"/>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Tree>
    <p:extLst>
      <p:ext uri="{BB962C8B-B14F-4D97-AF65-F5344CB8AC3E}">
        <p14:creationId xmlns:p14="http://schemas.microsoft.com/office/powerpoint/2010/main" val="45970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BA409040-68BE-A5BA-FDAB-664CDEADE2A0}"/>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5" name="Picture Placeholder 2">
            <a:extLst>
              <a:ext uri="{FF2B5EF4-FFF2-40B4-BE49-F238E27FC236}">
                <a16:creationId xmlns:a16="http://schemas.microsoft.com/office/drawing/2014/main" id="{830531C8-C317-2890-CC38-0B68ED5C3424}"/>
              </a:ext>
            </a:extLst>
          </p:cNvPr>
          <p:cNvSpPr>
            <a:spLocks noGrp="1"/>
          </p:cNvSpPr>
          <p:nvPr>
            <p:ph type="pic" sz="quarter" idx="16"/>
          </p:nvPr>
        </p:nvSpPr>
        <p:spPr>
          <a:xfrm>
            <a:off x="4818251" y="2176356"/>
            <a:ext cx="3780868" cy="3948871"/>
          </a:xfrm>
          <a:prstGeom prst="rect">
            <a:avLst/>
          </a:prstGeom>
        </p:spPr>
      </p:sp>
    </p:spTree>
    <p:extLst>
      <p:ext uri="{BB962C8B-B14F-4D97-AF65-F5344CB8AC3E}">
        <p14:creationId xmlns:p14="http://schemas.microsoft.com/office/powerpoint/2010/main" val="1560196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95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FBD3CD92-785A-D0F0-50F2-2C0A685F81A3}"/>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4" name="Text Placeholder 2">
            <a:extLst>
              <a:ext uri="{FF2B5EF4-FFF2-40B4-BE49-F238E27FC236}">
                <a16:creationId xmlns:a16="http://schemas.microsoft.com/office/drawing/2014/main" id="{450F3912-B780-8103-36CF-16C6D468DF34}"/>
              </a:ext>
            </a:extLst>
          </p:cNvPr>
          <p:cNvSpPr>
            <a:spLocks noGrp="1"/>
          </p:cNvSpPr>
          <p:nvPr>
            <p:ph type="body" sz="quarter" idx="14" hasCustomPrompt="1"/>
          </p:nvPr>
        </p:nvSpPr>
        <p:spPr>
          <a:xfrm>
            <a:off x="4818251" y="2176356"/>
            <a:ext cx="3780868" cy="3948871"/>
          </a:xfrm>
          <a:prstGeom prst="rect">
            <a:avLst/>
          </a:prstGeom>
        </p:spPr>
        <p:txBody>
          <a:bodyPr/>
          <a:lstStyle>
            <a:lvl1pPr marL="0" indent="0">
              <a:spcBef>
                <a:spcPts val="800"/>
              </a:spcBef>
              <a:buFontTx/>
              <a:buNone/>
              <a:defRPr lang="en-GB" sz="1200" b="1" i="0" smtClean="0">
                <a:solidFill>
                  <a:schemeClr val="tx1"/>
                </a:solidFill>
                <a:effectLst/>
                <a:latin typeface="Lato" panose="020F0502020204030203" pitchFamily="34" charset="77"/>
                <a:cs typeface="Rubik Medium" panose="02000604000000020004" pitchFamily="2" charset="-79"/>
              </a:defRPr>
            </a:lvl1pPr>
            <a:lvl2pPr marL="171450" indent="-171450" algn="l">
              <a:buFont typeface="Arial" panose="020B0604020202020204" pitchFamily="34" charset="0"/>
              <a:buChar char="•"/>
              <a:defRPr sz="1200" b="0" i="0">
                <a:latin typeface="Lato" panose="020F0502020204030203" pitchFamily="34" charset="77"/>
              </a:defRPr>
            </a:lvl2pPr>
            <a:lvl3pPr indent="0" algn="l">
              <a:lnSpc>
                <a:spcPct val="100000"/>
              </a:lnSpc>
              <a:buFontTx/>
              <a:buNone/>
              <a:defRPr sz="1200" b="0" i="0">
                <a:latin typeface="Lato" panose="020F0502020204030203" pitchFamily="34" charset="77"/>
              </a:defRPr>
            </a:lvl3pPr>
            <a:lvl4pPr indent="0" algn="l">
              <a:lnSpc>
                <a:spcPct val="100000"/>
              </a:lnSpc>
              <a:buFontTx/>
              <a:buNone/>
              <a:defRPr sz="1200" b="0" i="0">
                <a:latin typeface="Lato" panose="020F0502020204030203" pitchFamily="34" charset="77"/>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Tree>
    <p:extLst>
      <p:ext uri="{BB962C8B-B14F-4D97-AF65-F5344CB8AC3E}">
        <p14:creationId xmlns:p14="http://schemas.microsoft.com/office/powerpoint/2010/main" val="373600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2526" y="-6263"/>
            <a:ext cx="9169052" cy="1816807"/>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95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2" name="Text Placeholder 2">
            <a:extLst>
              <a:ext uri="{FF2B5EF4-FFF2-40B4-BE49-F238E27FC236}">
                <a16:creationId xmlns:a16="http://schemas.microsoft.com/office/drawing/2014/main" id="{FBD3CD92-785A-D0F0-50F2-2C0A685F81A3}"/>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5" name="Picture Placeholder 2">
            <a:extLst>
              <a:ext uri="{FF2B5EF4-FFF2-40B4-BE49-F238E27FC236}">
                <a16:creationId xmlns:a16="http://schemas.microsoft.com/office/drawing/2014/main" id="{774A2084-07FD-37E3-778A-784053F4C8BF}"/>
              </a:ext>
            </a:extLst>
          </p:cNvPr>
          <p:cNvSpPr>
            <a:spLocks noGrp="1"/>
          </p:cNvSpPr>
          <p:nvPr>
            <p:ph type="pic" sz="quarter" idx="16"/>
          </p:nvPr>
        </p:nvSpPr>
        <p:spPr>
          <a:xfrm>
            <a:off x="4818251" y="2176356"/>
            <a:ext cx="3780868" cy="3948871"/>
          </a:xfrm>
          <a:prstGeom prst="rect">
            <a:avLst/>
          </a:prstGeom>
        </p:spPr>
      </p:sp>
    </p:spTree>
    <p:extLst>
      <p:ext uri="{BB962C8B-B14F-4D97-AF65-F5344CB8AC3E}">
        <p14:creationId xmlns:p14="http://schemas.microsoft.com/office/powerpoint/2010/main" val="34245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page imag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08FFF7-A77D-915F-A038-ACD5E8477185}"/>
              </a:ext>
            </a:extLst>
          </p:cNvPr>
          <p:cNvSpPr/>
          <p:nvPr userDrawn="1"/>
        </p:nvSpPr>
        <p:spPr>
          <a:xfrm>
            <a:off x="-4831" y="3590140"/>
            <a:ext cx="4895844" cy="3275106"/>
          </a:xfrm>
          <a:custGeom>
            <a:avLst/>
            <a:gdLst>
              <a:gd name="connsiteX0" fmla="*/ 0 w 4601884"/>
              <a:gd name="connsiteY0" fmla="*/ 0 h 3230282"/>
              <a:gd name="connsiteX1" fmla="*/ 4601884 w 4601884"/>
              <a:gd name="connsiteY1" fmla="*/ 0 h 3230282"/>
              <a:gd name="connsiteX2" fmla="*/ 4601884 w 4601884"/>
              <a:gd name="connsiteY2" fmla="*/ 3230282 h 3230282"/>
              <a:gd name="connsiteX3" fmla="*/ 0 w 4601884"/>
              <a:gd name="connsiteY3" fmla="*/ 3230282 h 3230282"/>
              <a:gd name="connsiteX4" fmla="*/ 0 w 4601884"/>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5844"/>
              <a:gd name="connsiteY0" fmla="*/ 0 h 3230282"/>
              <a:gd name="connsiteX1" fmla="*/ 4894731 w 4895844"/>
              <a:gd name="connsiteY1" fmla="*/ 227106 h 3230282"/>
              <a:gd name="connsiteX2" fmla="*/ 4601884 w 4895844"/>
              <a:gd name="connsiteY2" fmla="*/ 3230282 h 3230282"/>
              <a:gd name="connsiteX3" fmla="*/ 0 w 4895844"/>
              <a:gd name="connsiteY3" fmla="*/ 3230282 h 3230282"/>
              <a:gd name="connsiteX4" fmla="*/ 0 w 4895844"/>
              <a:gd name="connsiteY4" fmla="*/ 0 h 323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4" h="3230282">
                <a:moveTo>
                  <a:pt x="0" y="0"/>
                </a:moveTo>
                <a:lnTo>
                  <a:pt x="4894731" y="227106"/>
                </a:lnTo>
                <a:cubicBezTo>
                  <a:pt x="4912196" y="2757796"/>
                  <a:pt x="4720125" y="2839520"/>
                  <a:pt x="4601884" y="3230282"/>
                </a:cubicBezTo>
                <a:lnTo>
                  <a:pt x="0" y="3230282"/>
                </a:lnTo>
                <a:lnTo>
                  <a:pt x="0" y="0"/>
                </a:lnTo>
                <a:close/>
              </a:path>
            </a:pathLst>
          </a:cu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4">
            <a:extLst>
              <a:ext uri="{FF2B5EF4-FFF2-40B4-BE49-F238E27FC236}">
                <a16:creationId xmlns:a16="http://schemas.microsoft.com/office/drawing/2014/main" id="{693367D9-5732-C540-9657-B1324726E0E5}"/>
              </a:ext>
            </a:extLst>
          </p:cNvPr>
          <p:cNvSpPr>
            <a:spLocks noGrp="1"/>
          </p:cNvSpPr>
          <p:nvPr>
            <p:ph type="body" sz="quarter" idx="11" hasCustomPrompt="1"/>
          </p:nvPr>
        </p:nvSpPr>
        <p:spPr>
          <a:xfrm>
            <a:off x="194668" y="4300154"/>
            <a:ext cx="4480460"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Rectangle 8">
            <a:extLst>
              <a:ext uri="{FF2B5EF4-FFF2-40B4-BE49-F238E27FC236}">
                <a16:creationId xmlns:a16="http://schemas.microsoft.com/office/drawing/2014/main" id="{22445457-BF95-FB7B-8556-B97CC2F551EB}"/>
              </a:ext>
            </a:extLst>
          </p:cNvPr>
          <p:cNvSpPr/>
          <p:nvPr userDrawn="1"/>
        </p:nvSpPr>
        <p:spPr>
          <a:xfrm>
            <a:off x="-8966" y="3303378"/>
            <a:ext cx="9156636" cy="672436"/>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17" h="36428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4">
            <a:extLst>
              <a:ext uri="{FF2B5EF4-FFF2-40B4-BE49-F238E27FC236}">
                <a16:creationId xmlns:a16="http://schemas.microsoft.com/office/drawing/2014/main" id="{4C589B34-7592-1FDC-84F6-E57A6A2F0E4A}"/>
              </a:ext>
            </a:extLst>
          </p:cNvPr>
          <p:cNvSpPr>
            <a:spLocks noGrp="1"/>
          </p:cNvSpPr>
          <p:nvPr>
            <p:ph type="body" sz="quarter" idx="13" hasCustomPrompt="1"/>
          </p:nvPr>
        </p:nvSpPr>
        <p:spPr>
          <a:xfrm>
            <a:off x="194668" y="5542318"/>
            <a:ext cx="4377332"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4">
            <a:extLst>
              <a:ext uri="{FF2B5EF4-FFF2-40B4-BE49-F238E27FC236}">
                <a16:creationId xmlns:a16="http://schemas.microsoft.com/office/drawing/2014/main" id="{B4C58E21-7BC2-5809-C8EC-0720191F4EDB}"/>
              </a:ext>
            </a:extLst>
          </p:cNvPr>
          <p:cNvSpPr>
            <a:spLocks noGrp="1"/>
          </p:cNvSpPr>
          <p:nvPr>
            <p:ph type="pic" sz="quarter" idx="12"/>
          </p:nvPr>
        </p:nvSpPr>
        <p:spPr>
          <a:xfrm>
            <a:off x="-8966" y="0"/>
            <a:ext cx="9159230" cy="3689620"/>
          </a:xfrm>
          <a:custGeom>
            <a:avLst/>
            <a:gdLst>
              <a:gd name="connsiteX0" fmla="*/ 0 w 9152967"/>
              <a:gd name="connsiteY0" fmla="*/ 0 h 3717366"/>
              <a:gd name="connsiteX1" fmla="*/ 9152967 w 9152967"/>
              <a:gd name="connsiteY1" fmla="*/ 0 h 3717366"/>
              <a:gd name="connsiteX2" fmla="*/ 9152967 w 9152967"/>
              <a:gd name="connsiteY2" fmla="*/ 3717366 h 3717366"/>
              <a:gd name="connsiteX3" fmla="*/ 0 w 9152967"/>
              <a:gd name="connsiteY3" fmla="*/ 3717366 h 3717366"/>
              <a:gd name="connsiteX4" fmla="*/ 0 w 9152967"/>
              <a:gd name="connsiteY4" fmla="*/ 0 h 3717366"/>
              <a:gd name="connsiteX0" fmla="*/ 0 w 9152967"/>
              <a:gd name="connsiteY0" fmla="*/ 0 h 3717366"/>
              <a:gd name="connsiteX1" fmla="*/ 9152967 w 9152967"/>
              <a:gd name="connsiteY1" fmla="*/ 0 h 3717366"/>
              <a:gd name="connsiteX2" fmla="*/ 9152967 w 9152967"/>
              <a:gd name="connsiteY2" fmla="*/ 3717366 h 3717366"/>
              <a:gd name="connsiteX3" fmla="*/ 6263 w 9152967"/>
              <a:gd name="connsiteY3" fmla="*/ 3304007 h 3717366"/>
              <a:gd name="connsiteX4" fmla="*/ 0 w 9152967"/>
              <a:gd name="connsiteY4" fmla="*/ 0 h 3717366"/>
              <a:gd name="connsiteX0" fmla="*/ 0 w 9159230"/>
              <a:gd name="connsiteY0" fmla="*/ 0 h 3479372"/>
              <a:gd name="connsiteX1" fmla="*/ 9152967 w 9159230"/>
              <a:gd name="connsiteY1" fmla="*/ 0 h 3479372"/>
              <a:gd name="connsiteX2" fmla="*/ 9159230 w 9159230"/>
              <a:gd name="connsiteY2" fmla="*/ 3479372 h 3479372"/>
              <a:gd name="connsiteX3" fmla="*/ 6263 w 9159230"/>
              <a:gd name="connsiteY3" fmla="*/ 3304007 h 3479372"/>
              <a:gd name="connsiteX4" fmla="*/ 0 w 9159230"/>
              <a:gd name="connsiteY4" fmla="*/ 0 h 3479372"/>
              <a:gd name="connsiteX0" fmla="*/ 0 w 9159230"/>
              <a:gd name="connsiteY0" fmla="*/ 0 h 3618562"/>
              <a:gd name="connsiteX1" fmla="*/ 9152967 w 9159230"/>
              <a:gd name="connsiteY1" fmla="*/ 0 h 3618562"/>
              <a:gd name="connsiteX2" fmla="*/ 9159230 w 9159230"/>
              <a:gd name="connsiteY2" fmla="*/ 3479372 h 3618562"/>
              <a:gd name="connsiteX3" fmla="*/ 6263 w 9159230"/>
              <a:gd name="connsiteY3" fmla="*/ 3304007 h 3618562"/>
              <a:gd name="connsiteX4" fmla="*/ 0 w 9159230"/>
              <a:gd name="connsiteY4" fmla="*/ 0 h 3618562"/>
              <a:gd name="connsiteX0" fmla="*/ 0 w 9159230"/>
              <a:gd name="connsiteY0" fmla="*/ 0 h 3706196"/>
              <a:gd name="connsiteX1" fmla="*/ 9152967 w 9159230"/>
              <a:gd name="connsiteY1" fmla="*/ 0 h 3706196"/>
              <a:gd name="connsiteX2" fmla="*/ 9159230 w 9159230"/>
              <a:gd name="connsiteY2" fmla="*/ 3479372 h 3706196"/>
              <a:gd name="connsiteX3" fmla="*/ 6263 w 9159230"/>
              <a:gd name="connsiteY3" fmla="*/ 3304007 h 3706196"/>
              <a:gd name="connsiteX4" fmla="*/ 0 w 9159230"/>
              <a:gd name="connsiteY4" fmla="*/ 0 h 3706196"/>
              <a:gd name="connsiteX0" fmla="*/ 0 w 9159230"/>
              <a:gd name="connsiteY0" fmla="*/ 0 h 3679648"/>
              <a:gd name="connsiteX1" fmla="*/ 9152967 w 9159230"/>
              <a:gd name="connsiteY1" fmla="*/ 0 h 3679648"/>
              <a:gd name="connsiteX2" fmla="*/ 9159230 w 9159230"/>
              <a:gd name="connsiteY2" fmla="*/ 3479372 h 3679648"/>
              <a:gd name="connsiteX3" fmla="*/ 6263 w 9159230"/>
              <a:gd name="connsiteY3" fmla="*/ 3304007 h 3679648"/>
              <a:gd name="connsiteX4" fmla="*/ 0 w 9159230"/>
              <a:gd name="connsiteY4" fmla="*/ 0 h 3679648"/>
              <a:gd name="connsiteX0" fmla="*/ 0 w 9159230"/>
              <a:gd name="connsiteY0" fmla="*/ 0 h 3689620"/>
              <a:gd name="connsiteX1" fmla="*/ 9152967 w 9159230"/>
              <a:gd name="connsiteY1" fmla="*/ 0 h 3689620"/>
              <a:gd name="connsiteX2" fmla="*/ 9159230 w 9159230"/>
              <a:gd name="connsiteY2" fmla="*/ 3479372 h 3689620"/>
              <a:gd name="connsiteX3" fmla="*/ 6263 w 9159230"/>
              <a:gd name="connsiteY3" fmla="*/ 3304007 h 3689620"/>
              <a:gd name="connsiteX4" fmla="*/ 0 w 9159230"/>
              <a:gd name="connsiteY4" fmla="*/ 0 h 368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230" h="3689620">
                <a:moveTo>
                  <a:pt x="0" y="0"/>
                </a:moveTo>
                <a:lnTo>
                  <a:pt x="9152967" y="0"/>
                </a:lnTo>
                <a:cubicBezTo>
                  <a:pt x="9155055" y="1159791"/>
                  <a:pt x="9157142" y="2319581"/>
                  <a:pt x="9159230" y="3479372"/>
                </a:cubicBezTo>
                <a:cubicBezTo>
                  <a:pt x="5951666" y="3790435"/>
                  <a:pt x="1410079" y="3775821"/>
                  <a:pt x="6263" y="3304007"/>
                </a:cubicBezTo>
                <a:cubicBezTo>
                  <a:pt x="4175" y="2202671"/>
                  <a:pt x="2088" y="1101336"/>
                  <a:pt x="0" y="0"/>
                </a:cubicBezTo>
                <a:close/>
              </a:path>
            </a:pathLst>
          </a:custGeom>
        </p:spPr>
        <p:txBody>
          <a:bodyPr/>
          <a:lstStyle/>
          <a:p>
            <a:r>
              <a:rPr lang="en-GB"/>
              <a:t>Click icon to add picture</a:t>
            </a:r>
          </a:p>
        </p:txBody>
      </p:sp>
      <p:pic>
        <p:nvPicPr>
          <p:cNvPr id="4" name="Picture 3">
            <a:extLst>
              <a:ext uri="{FF2B5EF4-FFF2-40B4-BE49-F238E27FC236}">
                <a16:creationId xmlns:a16="http://schemas.microsoft.com/office/drawing/2014/main" id="{2B7A3CF2-9D64-53BF-E73F-E9E9CCAFD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419086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age imag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08FFF7-A77D-915F-A038-ACD5E8477185}"/>
              </a:ext>
            </a:extLst>
          </p:cNvPr>
          <p:cNvSpPr/>
          <p:nvPr userDrawn="1"/>
        </p:nvSpPr>
        <p:spPr>
          <a:xfrm>
            <a:off x="-4831" y="3590140"/>
            <a:ext cx="4895844" cy="3275106"/>
          </a:xfrm>
          <a:custGeom>
            <a:avLst/>
            <a:gdLst>
              <a:gd name="connsiteX0" fmla="*/ 0 w 4601884"/>
              <a:gd name="connsiteY0" fmla="*/ 0 h 3230282"/>
              <a:gd name="connsiteX1" fmla="*/ 4601884 w 4601884"/>
              <a:gd name="connsiteY1" fmla="*/ 0 h 3230282"/>
              <a:gd name="connsiteX2" fmla="*/ 4601884 w 4601884"/>
              <a:gd name="connsiteY2" fmla="*/ 3230282 h 3230282"/>
              <a:gd name="connsiteX3" fmla="*/ 0 w 4601884"/>
              <a:gd name="connsiteY3" fmla="*/ 3230282 h 3230282"/>
              <a:gd name="connsiteX4" fmla="*/ 0 w 4601884"/>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5844"/>
              <a:gd name="connsiteY0" fmla="*/ 0 h 3230282"/>
              <a:gd name="connsiteX1" fmla="*/ 4894731 w 4895844"/>
              <a:gd name="connsiteY1" fmla="*/ 227106 h 3230282"/>
              <a:gd name="connsiteX2" fmla="*/ 4601884 w 4895844"/>
              <a:gd name="connsiteY2" fmla="*/ 3230282 h 3230282"/>
              <a:gd name="connsiteX3" fmla="*/ 0 w 4895844"/>
              <a:gd name="connsiteY3" fmla="*/ 3230282 h 3230282"/>
              <a:gd name="connsiteX4" fmla="*/ 0 w 4895844"/>
              <a:gd name="connsiteY4" fmla="*/ 0 h 323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4" h="3230282">
                <a:moveTo>
                  <a:pt x="0" y="0"/>
                </a:moveTo>
                <a:lnTo>
                  <a:pt x="4894731" y="227106"/>
                </a:lnTo>
                <a:cubicBezTo>
                  <a:pt x="4912196" y="2757796"/>
                  <a:pt x="4720125" y="2839520"/>
                  <a:pt x="4601884" y="3230282"/>
                </a:cubicBezTo>
                <a:lnTo>
                  <a:pt x="0" y="3230282"/>
                </a:lnTo>
                <a:lnTo>
                  <a:pt x="0" y="0"/>
                </a:lnTo>
                <a:close/>
              </a:path>
            </a:pathLst>
          </a:cu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4">
            <a:extLst>
              <a:ext uri="{FF2B5EF4-FFF2-40B4-BE49-F238E27FC236}">
                <a16:creationId xmlns:a16="http://schemas.microsoft.com/office/drawing/2014/main" id="{693367D9-5732-C540-9657-B1324726E0E5}"/>
              </a:ext>
            </a:extLst>
          </p:cNvPr>
          <p:cNvSpPr>
            <a:spLocks noGrp="1"/>
          </p:cNvSpPr>
          <p:nvPr>
            <p:ph type="body" sz="quarter" idx="11" hasCustomPrompt="1"/>
          </p:nvPr>
        </p:nvSpPr>
        <p:spPr>
          <a:xfrm>
            <a:off x="194668" y="4300154"/>
            <a:ext cx="4480460"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Rectangle 8">
            <a:extLst>
              <a:ext uri="{FF2B5EF4-FFF2-40B4-BE49-F238E27FC236}">
                <a16:creationId xmlns:a16="http://schemas.microsoft.com/office/drawing/2014/main" id="{22445457-BF95-FB7B-8556-B97CC2F551EB}"/>
              </a:ext>
            </a:extLst>
          </p:cNvPr>
          <p:cNvSpPr/>
          <p:nvPr userDrawn="1"/>
        </p:nvSpPr>
        <p:spPr>
          <a:xfrm>
            <a:off x="-8966" y="3303378"/>
            <a:ext cx="9156636" cy="672436"/>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17" h="36428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4">
            <a:extLst>
              <a:ext uri="{FF2B5EF4-FFF2-40B4-BE49-F238E27FC236}">
                <a16:creationId xmlns:a16="http://schemas.microsoft.com/office/drawing/2014/main" id="{CB2491BD-B441-71DA-7658-E56CBCE21A0E}"/>
              </a:ext>
            </a:extLst>
          </p:cNvPr>
          <p:cNvSpPr>
            <a:spLocks noGrp="1"/>
          </p:cNvSpPr>
          <p:nvPr>
            <p:ph type="body" sz="quarter" idx="13" hasCustomPrompt="1"/>
          </p:nvPr>
        </p:nvSpPr>
        <p:spPr>
          <a:xfrm>
            <a:off x="194668" y="5542318"/>
            <a:ext cx="4377332"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4">
            <a:extLst>
              <a:ext uri="{FF2B5EF4-FFF2-40B4-BE49-F238E27FC236}">
                <a16:creationId xmlns:a16="http://schemas.microsoft.com/office/drawing/2014/main" id="{665889CC-1E50-41FD-DE46-0403A068EEBE}"/>
              </a:ext>
            </a:extLst>
          </p:cNvPr>
          <p:cNvSpPr>
            <a:spLocks noGrp="1"/>
          </p:cNvSpPr>
          <p:nvPr>
            <p:ph type="pic" sz="quarter" idx="12"/>
          </p:nvPr>
        </p:nvSpPr>
        <p:spPr>
          <a:xfrm>
            <a:off x="-8966" y="0"/>
            <a:ext cx="9159230" cy="3689620"/>
          </a:xfrm>
          <a:custGeom>
            <a:avLst/>
            <a:gdLst>
              <a:gd name="connsiteX0" fmla="*/ 0 w 9152967"/>
              <a:gd name="connsiteY0" fmla="*/ 0 h 3717366"/>
              <a:gd name="connsiteX1" fmla="*/ 9152967 w 9152967"/>
              <a:gd name="connsiteY1" fmla="*/ 0 h 3717366"/>
              <a:gd name="connsiteX2" fmla="*/ 9152967 w 9152967"/>
              <a:gd name="connsiteY2" fmla="*/ 3717366 h 3717366"/>
              <a:gd name="connsiteX3" fmla="*/ 0 w 9152967"/>
              <a:gd name="connsiteY3" fmla="*/ 3717366 h 3717366"/>
              <a:gd name="connsiteX4" fmla="*/ 0 w 9152967"/>
              <a:gd name="connsiteY4" fmla="*/ 0 h 3717366"/>
              <a:gd name="connsiteX0" fmla="*/ 0 w 9152967"/>
              <a:gd name="connsiteY0" fmla="*/ 0 h 3717366"/>
              <a:gd name="connsiteX1" fmla="*/ 9152967 w 9152967"/>
              <a:gd name="connsiteY1" fmla="*/ 0 h 3717366"/>
              <a:gd name="connsiteX2" fmla="*/ 9152967 w 9152967"/>
              <a:gd name="connsiteY2" fmla="*/ 3717366 h 3717366"/>
              <a:gd name="connsiteX3" fmla="*/ 6263 w 9152967"/>
              <a:gd name="connsiteY3" fmla="*/ 3304007 h 3717366"/>
              <a:gd name="connsiteX4" fmla="*/ 0 w 9152967"/>
              <a:gd name="connsiteY4" fmla="*/ 0 h 3717366"/>
              <a:gd name="connsiteX0" fmla="*/ 0 w 9159230"/>
              <a:gd name="connsiteY0" fmla="*/ 0 h 3479372"/>
              <a:gd name="connsiteX1" fmla="*/ 9152967 w 9159230"/>
              <a:gd name="connsiteY1" fmla="*/ 0 h 3479372"/>
              <a:gd name="connsiteX2" fmla="*/ 9159230 w 9159230"/>
              <a:gd name="connsiteY2" fmla="*/ 3479372 h 3479372"/>
              <a:gd name="connsiteX3" fmla="*/ 6263 w 9159230"/>
              <a:gd name="connsiteY3" fmla="*/ 3304007 h 3479372"/>
              <a:gd name="connsiteX4" fmla="*/ 0 w 9159230"/>
              <a:gd name="connsiteY4" fmla="*/ 0 h 3479372"/>
              <a:gd name="connsiteX0" fmla="*/ 0 w 9159230"/>
              <a:gd name="connsiteY0" fmla="*/ 0 h 3618562"/>
              <a:gd name="connsiteX1" fmla="*/ 9152967 w 9159230"/>
              <a:gd name="connsiteY1" fmla="*/ 0 h 3618562"/>
              <a:gd name="connsiteX2" fmla="*/ 9159230 w 9159230"/>
              <a:gd name="connsiteY2" fmla="*/ 3479372 h 3618562"/>
              <a:gd name="connsiteX3" fmla="*/ 6263 w 9159230"/>
              <a:gd name="connsiteY3" fmla="*/ 3304007 h 3618562"/>
              <a:gd name="connsiteX4" fmla="*/ 0 w 9159230"/>
              <a:gd name="connsiteY4" fmla="*/ 0 h 3618562"/>
              <a:gd name="connsiteX0" fmla="*/ 0 w 9159230"/>
              <a:gd name="connsiteY0" fmla="*/ 0 h 3706196"/>
              <a:gd name="connsiteX1" fmla="*/ 9152967 w 9159230"/>
              <a:gd name="connsiteY1" fmla="*/ 0 h 3706196"/>
              <a:gd name="connsiteX2" fmla="*/ 9159230 w 9159230"/>
              <a:gd name="connsiteY2" fmla="*/ 3479372 h 3706196"/>
              <a:gd name="connsiteX3" fmla="*/ 6263 w 9159230"/>
              <a:gd name="connsiteY3" fmla="*/ 3304007 h 3706196"/>
              <a:gd name="connsiteX4" fmla="*/ 0 w 9159230"/>
              <a:gd name="connsiteY4" fmla="*/ 0 h 3706196"/>
              <a:gd name="connsiteX0" fmla="*/ 0 w 9159230"/>
              <a:gd name="connsiteY0" fmla="*/ 0 h 3679648"/>
              <a:gd name="connsiteX1" fmla="*/ 9152967 w 9159230"/>
              <a:gd name="connsiteY1" fmla="*/ 0 h 3679648"/>
              <a:gd name="connsiteX2" fmla="*/ 9159230 w 9159230"/>
              <a:gd name="connsiteY2" fmla="*/ 3479372 h 3679648"/>
              <a:gd name="connsiteX3" fmla="*/ 6263 w 9159230"/>
              <a:gd name="connsiteY3" fmla="*/ 3304007 h 3679648"/>
              <a:gd name="connsiteX4" fmla="*/ 0 w 9159230"/>
              <a:gd name="connsiteY4" fmla="*/ 0 h 3679648"/>
              <a:gd name="connsiteX0" fmla="*/ 0 w 9159230"/>
              <a:gd name="connsiteY0" fmla="*/ 0 h 3689620"/>
              <a:gd name="connsiteX1" fmla="*/ 9152967 w 9159230"/>
              <a:gd name="connsiteY1" fmla="*/ 0 h 3689620"/>
              <a:gd name="connsiteX2" fmla="*/ 9159230 w 9159230"/>
              <a:gd name="connsiteY2" fmla="*/ 3479372 h 3689620"/>
              <a:gd name="connsiteX3" fmla="*/ 6263 w 9159230"/>
              <a:gd name="connsiteY3" fmla="*/ 3304007 h 3689620"/>
              <a:gd name="connsiteX4" fmla="*/ 0 w 9159230"/>
              <a:gd name="connsiteY4" fmla="*/ 0 h 368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230" h="3689620">
                <a:moveTo>
                  <a:pt x="0" y="0"/>
                </a:moveTo>
                <a:lnTo>
                  <a:pt x="9152967" y="0"/>
                </a:lnTo>
                <a:cubicBezTo>
                  <a:pt x="9155055" y="1159791"/>
                  <a:pt x="9157142" y="2319581"/>
                  <a:pt x="9159230" y="3479372"/>
                </a:cubicBezTo>
                <a:cubicBezTo>
                  <a:pt x="5951666" y="3790435"/>
                  <a:pt x="1410079" y="3775821"/>
                  <a:pt x="6263" y="3304007"/>
                </a:cubicBezTo>
                <a:cubicBezTo>
                  <a:pt x="4175" y="2202671"/>
                  <a:pt x="2088" y="1101336"/>
                  <a:pt x="0" y="0"/>
                </a:cubicBezTo>
                <a:close/>
              </a:path>
            </a:pathLst>
          </a:custGeom>
        </p:spPr>
        <p:txBody>
          <a:bodyPr/>
          <a:lstStyle/>
          <a:p>
            <a:r>
              <a:rPr lang="en-GB"/>
              <a:t>Click icon to add picture</a:t>
            </a:r>
          </a:p>
        </p:txBody>
      </p:sp>
      <p:pic>
        <p:nvPicPr>
          <p:cNvPr id="4" name="Picture 3">
            <a:extLst>
              <a:ext uri="{FF2B5EF4-FFF2-40B4-BE49-F238E27FC236}">
                <a16:creationId xmlns:a16="http://schemas.microsoft.com/office/drawing/2014/main" id="{85C22D99-9EE2-56AF-905A-E6E8A9425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8511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ver page imag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08FFF7-A77D-915F-A038-ACD5E8477185}"/>
              </a:ext>
            </a:extLst>
          </p:cNvPr>
          <p:cNvSpPr/>
          <p:nvPr userDrawn="1"/>
        </p:nvSpPr>
        <p:spPr>
          <a:xfrm>
            <a:off x="-4831" y="3590140"/>
            <a:ext cx="4895844" cy="3275106"/>
          </a:xfrm>
          <a:custGeom>
            <a:avLst/>
            <a:gdLst>
              <a:gd name="connsiteX0" fmla="*/ 0 w 4601884"/>
              <a:gd name="connsiteY0" fmla="*/ 0 h 3230282"/>
              <a:gd name="connsiteX1" fmla="*/ 4601884 w 4601884"/>
              <a:gd name="connsiteY1" fmla="*/ 0 h 3230282"/>
              <a:gd name="connsiteX2" fmla="*/ 4601884 w 4601884"/>
              <a:gd name="connsiteY2" fmla="*/ 3230282 h 3230282"/>
              <a:gd name="connsiteX3" fmla="*/ 0 w 4601884"/>
              <a:gd name="connsiteY3" fmla="*/ 3230282 h 3230282"/>
              <a:gd name="connsiteX4" fmla="*/ 0 w 4601884"/>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4731"/>
              <a:gd name="connsiteY0" fmla="*/ 0 h 3230282"/>
              <a:gd name="connsiteX1" fmla="*/ 4894731 w 4894731"/>
              <a:gd name="connsiteY1" fmla="*/ 227106 h 3230282"/>
              <a:gd name="connsiteX2" fmla="*/ 4601884 w 4894731"/>
              <a:gd name="connsiteY2" fmla="*/ 3230282 h 3230282"/>
              <a:gd name="connsiteX3" fmla="*/ 0 w 4894731"/>
              <a:gd name="connsiteY3" fmla="*/ 3230282 h 3230282"/>
              <a:gd name="connsiteX4" fmla="*/ 0 w 4894731"/>
              <a:gd name="connsiteY4" fmla="*/ 0 h 3230282"/>
              <a:gd name="connsiteX0" fmla="*/ 0 w 4895844"/>
              <a:gd name="connsiteY0" fmla="*/ 0 h 3230282"/>
              <a:gd name="connsiteX1" fmla="*/ 4894731 w 4895844"/>
              <a:gd name="connsiteY1" fmla="*/ 227106 h 3230282"/>
              <a:gd name="connsiteX2" fmla="*/ 4601884 w 4895844"/>
              <a:gd name="connsiteY2" fmla="*/ 3230282 h 3230282"/>
              <a:gd name="connsiteX3" fmla="*/ 0 w 4895844"/>
              <a:gd name="connsiteY3" fmla="*/ 3230282 h 3230282"/>
              <a:gd name="connsiteX4" fmla="*/ 0 w 4895844"/>
              <a:gd name="connsiteY4" fmla="*/ 0 h 323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4" h="3230282">
                <a:moveTo>
                  <a:pt x="0" y="0"/>
                </a:moveTo>
                <a:lnTo>
                  <a:pt x="4894731" y="227106"/>
                </a:lnTo>
                <a:cubicBezTo>
                  <a:pt x="4912196" y="2757796"/>
                  <a:pt x="4720125" y="2839520"/>
                  <a:pt x="4601884" y="3230282"/>
                </a:cubicBezTo>
                <a:lnTo>
                  <a:pt x="0" y="3230282"/>
                </a:lnTo>
                <a:lnTo>
                  <a:pt x="0" y="0"/>
                </a:lnTo>
                <a:close/>
              </a:path>
            </a:pathLst>
          </a:custGeom>
          <a:solidFill>
            <a:srgbClr val="95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4">
            <a:extLst>
              <a:ext uri="{FF2B5EF4-FFF2-40B4-BE49-F238E27FC236}">
                <a16:creationId xmlns:a16="http://schemas.microsoft.com/office/drawing/2014/main" id="{693367D9-5732-C540-9657-B1324726E0E5}"/>
              </a:ext>
            </a:extLst>
          </p:cNvPr>
          <p:cNvSpPr>
            <a:spLocks noGrp="1"/>
          </p:cNvSpPr>
          <p:nvPr>
            <p:ph type="body" sz="quarter" idx="11" hasCustomPrompt="1"/>
          </p:nvPr>
        </p:nvSpPr>
        <p:spPr>
          <a:xfrm>
            <a:off x="194668" y="4300154"/>
            <a:ext cx="4480460"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Rectangle 8">
            <a:extLst>
              <a:ext uri="{FF2B5EF4-FFF2-40B4-BE49-F238E27FC236}">
                <a16:creationId xmlns:a16="http://schemas.microsoft.com/office/drawing/2014/main" id="{22445457-BF95-FB7B-8556-B97CC2F551EB}"/>
              </a:ext>
            </a:extLst>
          </p:cNvPr>
          <p:cNvSpPr/>
          <p:nvPr userDrawn="1"/>
        </p:nvSpPr>
        <p:spPr>
          <a:xfrm>
            <a:off x="-8966" y="3303378"/>
            <a:ext cx="9156636" cy="672436"/>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17" h="36428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4">
            <a:extLst>
              <a:ext uri="{FF2B5EF4-FFF2-40B4-BE49-F238E27FC236}">
                <a16:creationId xmlns:a16="http://schemas.microsoft.com/office/drawing/2014/main" id="{2B02ABFF-D132-6812-BD40-CC28BD2D2FC2}"/>
              </a:ext>
            </a:extLst>
          </p:cNvPr>
          <p:cNvSpPr>
            <a:spLocks noGrp="1"/>
          </p:cNvSpPr>
          <p:nvPr>
            <p:ph type="body" sz="quarter" idx="13" hasCustomPrompt="1"/>
          </p:nvPr>
        </p:nvSpPr>
        <p:spPr>
          <a:xfrm>
            <a:off x="194668" y="5542318"/>
            <a:ext cx="4377332"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4">
            <a:extLst>
              <a:ext uri="{FF2B5EF4-FFF2-40B4-BE49-F238E27FC236}">
                <a16:creationId xmlns:a16="http://schemas.microsoft.com/office/drawing/2014/main" id="{0BFB12FF-30E5-6F99-E2A9-5468D7CC32CB}"/>
              </a:ext>
            </a:extLst>
          </p:cNvPr>
          <p:cNvSpPr>
            <a:spLocks noGrp="1"/>
          </p:cNvSpPr>
          <p:nvPr>
            <p:ph type="pic" sz="quarter" idx="12"/>
          </p:nvPr>
        </p:nvSpPr>
        <p:spPr>
          <a:xfrm>
            <a:off x="-8966" y="0"/>
            <a:ext cx="9159230" cy="3689620"/>
          </a:xfrm>
          <a:custGeom>
            <a:avLst/>
            <a:gdLst>
              <a:gd name="connsiteX0" fmla="*/ 0 w 9152967"/>
              <a:gd name="connsiteY0" fmla="*/ 0 h 3717366"/>
              <a:gd name="connsiteX1" fmla="*/ 9152967 w 9152967"/>
              <a:gd name="connsiteY1" fmla="*/ 0 h 3717366"/>
              <a:gd name="connsiteX2" fmla="*/ 9152967 w 9152967"/>
              <a:gd name="connsiteY2" fmla="*/ 3717366 h 3717366"/>
              <a:gd name="connsiteX3" fmla="*/ 0 w 9152967"/>
              <a:gd name="connsiteY3" fmla="*/ 3717366 h 3717366"/>
              <a:gd name="connsiteX4" fmla="*/ 0 w 9152967"/>
              <a:gd name="connsiteY4" fmla="*/ 0 h 3717366"/>
              <a:gd name="connsiteX0" fmla="*/ 0 w 9152967"/>
              <a:gd name="connsiteY0" fmla="*/ 0 h 3717366"/>
              <a:gd name="connsiteX1" fmla="*/ 9152967 w 9152967"/>
              <a:gd name="connsiteY1" fmla="*/ 0 h 3717366"/>
              <a:gd name="connsiteX2" fmla="*/ 9152967 w 9152967"/>
              <a:gd name="connsiteY2" fmla="*/ 3717366 h 3717366"/>
              <a:gd name="connsiteX3" fmla="*/ 6263 w 9152967"/>
              <a:gd name="connsiteY3" fmla="*/ 3304007 h 3717366"/>
              <a:gd name="connsiteX4" fmla="*/ 0 w 9152967"/>
              <a:gd name="connsiteY4" fmla="*/ 0 h 3717366"/>
              <a:gd name="connsiteX0" fmla="*/ 0 w 9159230"/>
              <a:gd name="connsiteY0" fmla="*/ 0 h 3479372"/>
              <a:gd name="connsiteX1" fmla="*/ 9152967 w 9159230"/>
              <a:gd name="connsiteY1" fmla="*/ 0 h 3479372"/>
              <a:gd name="connsiteX2" fmla="*/ 9159230 w 9159230"/>
              <a:gd name="connsiteY2" fmla="*/ 3479372 h 3479372"/>
              <a:gd name="connsiteX3" fmla="*/ 6263 w 9159230"/>
              <a:gd name="connsiteY3" fmla="*/ 3304007 h 3479372"/>
              <a:gd name="connsiteX4" fmla="*/ 0 w 9159230"/>
              <a:gd name="connsiteY4" fmla="*/ 0 h 3479372"/>
              <a:gd name="connsiteX0" fmla="*/ 0 w 9159230"/>
              <a:gd name="connsiteY0" fmla="*/ 0 h 3618562"/>
              <a:gd name="connsiteX1" fmla="*/ 9152967 w 9159230"/>
              <a:gd name="connsiteY1" fmla="*/ 0 h 3618562"/>
              <a:gd name="connsiteX2" fmla="*/ 9159230 w 9159230"/>
              <a:gd name="connsiteY2" fmla="*/ 3479372 h 3618562"/>
              <a:gd name="connsiteX3" fmla="*/ 6263 w 9159230"/>
              <a:gd name="connsiteY3" fmla="*/ 3304007 h 3618562"/>
              <a:gd name="connsiteX4" fmla="*/ 0 w 9159230"/>
              <a:gd name="connsiteY4" fmla="*/ 0 h 3618562"/>
              <a:gd name="connsiteX0" fmla="*/ 0 w 9159230"/>
              <a:gd name="connsiteY0" fmla="*/ 0 h 3706196"/>
              <a:gd name="connsiteX1" fmla="*/ 9152967 w 9159230"/>
              <a:gd name="connsiteY1" fmla="*/ 0 h 3706196"/>
              <a:gd name="connsiteX2" fmla="*/ 9159230 w 9159230"/>
              <a:gd name="connsiteY2" fmla="*/ 3479372 h 3706196"/>
              <a:gd name="connsiteX3" fmla="*/ 6263 w 9159230"/>
              <a:gd name="connsiteY3" fmla="*/ 3304007 h 3706196"/>
              <a:gd name="connsiteX4" fmla="*/ 0 w 9159230"/>
              <a:gd name="connsiteY4" fmla="*/ 0 h 3706196"/>
              <a:gd name="connsiteX0" fmla="*/ 0 w 9159230"/>
              <a:gd name="connsiteY0" fmla="*/ 0 h 3679648"/>
              <a:gd name="connsiteX1" fmla="*/ 9152967 w 9159230"/>
              <a:gd name="connsiteY1" fmla="*/ 0 h 3679648"/>
              <a:gd name="connsiteX2" fmla="*/ 9159230 w 9159230"/>
              <a:gd name="connsiteY2" fmla="*/ 3479372 h 3679648"/>
              <a:gd name="connsiteX3" fmla="*/ 6263 w 9159230"/>
              <a:gd name="connsiteY3" fmla="*/ 3304007 h 3679648"/>
              <a:gd name="connsiteX4" fmla="*/ 0 w 9159230"/>
              <a:gd name="connsiteY4" fmla="*/ 0 h 3679648"/>
              <a:gd name="connsiteX0" fmla="*/ 0 w 9159230"/>
              <a:gd name="connsiteY0" fmla="*/ 0 h 3689620"/>
              <a:gd name="connsiteX1" fmla="*/ 9152967 w 9159230"/>
              <a:gd name="connsiteY1" fmla="*/ 0 h 3689620"/>
              <a:gd name="connsiteX2" fmla="*/ 9159230 w 9159230"/>
              <a:gd name="connsiteY2" fmla="*/ 3479372 h 3689620"/>
              <a:gd name="connsiteX3" fmla="*/ 6263 w 9159230"/>
              <a:gd name="connsiteY3" fmla="*/ 3304007 h 3689620"/>
              <a:gd name="connsiteX4" fmla="*/ 0 w 9159230"/>
              <a:gd name="connsiteY4" fmla="*/ 0 h 368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230" h="3689620">
                <a:moveTo>
                  <a:pt x="0" y="0"/>
                </a:moveTo>
                <a:lnTo>
                  <a:pt x="9152967" y="0"/>
                </a:lnTo>
                <a:cubicBezTo>
                  <a:pt x="9155055" y="1159791"/>
                  <a:pt x="9157142" y="2319581"/>
                  <a:pt x="9159230" y="3479372"/>
                </a:cubicBezTo>
                <a:cubicBezTo>
                  <a:pt x="5951666" y="3790435"/>
                  <a:pt x="1410079" y="3775821"/>
                  <a:pt x="6263" y="3304007"/>
                </a:cubicBezTo>
                <a:cubicBezTo>
                  <a:pt x="4175" y="2202671"/>
                  <a:pt x="2088" y="1101336"/>
                  <a:pt x="0" y="0"/>
                </a:cubicBezTo>
                <a:close/>
              </a:path>
            </a:pathLst>
          </a:custGeom>
        </p:spPr>
        <p:txBody>
          <a:bodyPr/>
          <a:lstStyle/>
          <a:p>
            <a:r>
              <a:rPr lang="en-GB"/>
              <a:t>Click icon to add picture</a:t>
            </a:r>
          </a:p>
        </p:txBody>
      </p:sp>
      <p:pic>
        <p:nvPicPr>
          <p:cNvPr id="4" name="Picture 3">
            <a:extLst>
              <a:ext uri="{FF2B5EF4-FFF2-40B4-BE49-F238E27FC236}">
                <a16:creationId xmlns:a16="http://schemas.microsoft.com/office/drawing/2014/main" id="{A52D1D25-BB34-561D-0B3A-91D541506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407640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736D83-1A94-8FAA-2222-499E17B7081E}"/>
              </a:ext>
            </a:extLst>
          </p:cNvPr>
          <p:cNvSpPr>
            <a:spLocks noGrp="1"/>
          </p:cNvSpPr>
          <p:nvPr>
            <p:ph type="pic" sz="quarter" idx="10"/>
          </p:nvPr>
        </p:nvSpPr>
        <p:spPr>
          <a:xfrm>
            <a:off x="1" y="-13848"/>
            <a:ext cx="4504076" cy="6882961"/>
          </a:xfrm>
          <a:custGeom>
            <a:avLst/>
            <a:gdLst>
              <a:gd name="connsiteX0" fmla="*/ 0 w 4572000"/>
              <a:gd name="connsiteY0" fmla="*/ 0 h 6882961"/>
              <a:gd name="connsiteX1" fmla="*/ 4572000 w 4572000"/>
              <a:gd name="connsiteY1" fmla="*/ 0 h 6882961"/>
              <a:gd name="connsiteX2" fmla="*/ 4572000 w 4572000"/>
              <a:gd name="connsiteY2" fmla="*/ 6882961 h 6882961"/>
              <a:gd name="connsiteX3" fmla="*/ 0 w 4572000"/>
              <a:gd name="connsiteY3" fmla="*/ 6882961 h 6882961"/>
              <a:gd name="connsiteX4" fmla="*/ 0 w 4572000"/>
              <a:gd name="connsiteY4" fmla="*/ 0 h 6882961"/>
              <a:gd name="connsiteX0" fmla="*/ 0 w 4572000"/>
              <a:gd name="connsiteY0" fmla="*/ 0 h 6882961"/>
              <a:gd name="connsiteX1" fmla="*/ 4283901 w 4572000"/>
              <a:gd name="connsiteY1" fmla="*/ 12526 h 6882961"/>
              <a:gd name="connsiteX2" fmla="*/ 4572000 w 4572000"/>
              <a:gd name="connsiteY2" fmla="*/ 6882961 h 6882961"/>
              <a:gd name="connsiteX3" fmla="*/ 0 w 4572000"/>
              <a:gd name="connsiteY3" fmla="*/ 6882961 h 6882961"/>
              <a:gd name="connsiteX4" fmla="*/ 0 w 4572000"/>
              <a:gd name="connsiteY4" fmla="*/ 0 h 6882961"/>
              <a:gd name="connsiteX0" fmla="*/ 0 w 4283901"/>
              <a:gd name="connsiteY0" fmla="*/ 0 h 6889224"/>
              <a:gd name="connsiteX1" fmla="*/ 4283901 w 4283901"/>
              <a:gd name="connsiteY1" fmla="*/ 12526 h 6889224"/>
              <a:gd name="connsiteX2" fmla="*/ 4133589 w 4283901"/>
              <a:gd name="connsiteY2" fmla="*/ 6889224 h 6889224"/>
              <a:gd name="connsiteX3" fmla="*/ 0 w 4283901"/>
              <a:gd name="connsiteY3" fmla="*/ 6882961 h 6889224"/>
              <a:gd name="connsiteX4" fmla="*/ 0 w 4283901"/>
              <a:gd name="connsiteY4" fmla="*/ 0 h 6889224"/>
              <a:gd name="connsiteX0" fmla="*/ 0 w 4429496"/>
              <a:gd name="connsiteY0" fmla="*/ 0 h 6889224"/>
              <a:gd name="connsiteX1" fmla="*/ 4283901 w 4429496"/>
              <a:gd name="connsiteY1" fmla="*/ 12526 h 6889224"/>
              <a:gd name="connsiteX2" fmla="*/ 4133589 w 4429496"/>
              <a:gd name="connsiteY2" fmla="*/ 6889224 h 6889224"/>
              <a:gd name="connsiteX3" fmla="*/ 0 w 4429496"/>
              <a:gd name="connsiteY3" fmla="*/ 6882961 h 6889224"/>
              <a:gd name="connsiteX4" fmla="*/ 0 w 4429496"/>
              <a:gd name="connsiteY4" fmla="*/ 0 h 6889224"/>
              <a:gd name="connsiteX0" fmla="*/ 0 w 4492859"/>
              <a:gd name="connsiteY0" fmla="*/ 0 h 6889224"/>
              <a:gd name="connsiteX1" fmla="*/ 4283901 w 4492859"/>
              <a:gd name="connsiteY1" fmla="*/ 12526 h 6889224"/>
              <a:gd name="connsiteX2" fmla="*/ 4133589 w 4492859"/>
              <a:gd name="connsiteY2" fmla="*/ 6889224 h 6889224"/>
              <a:gd name="connsiteX3" fmla="*/ 0 w 4492859"/>
              <a:gd name="connsiteY3" fmla="*/ 6882961 h 6889224"/>
              <a:gd name="connsiteX4" fmla="*/ 0 w 4492859"/>
              <a:gd name="connsiteY4" fmla="*/ 0 h 6889224"/>
              <a:gd name="connsiteX0" fmla="*/ 0 w 4501193"/>
              <a:gd name="connsiteY0" fmla="*/ 0 h 6889224"/>
              <a:gd name="connsiteX1" fmla="*/ 4302690 w 4501193"/>
              <a:gd name="connsiteY1" fmla="*/ 12526 h 6889224"/>
              <a:gd name="connsiteX2" fmla="*/ 4133589 w 4501193"/>
              <a:gd name="connsiteY2" fmla="*/ 6889224 h 6889224"/>
              <a:gd name="connsiteX3" fmla="*/ 0 w 4501193"/>
              <a:gd name="connsiteY3" fmla="*/ 6882961 h 6889224"/>
              <a:gd name="connsiteX4" fmla="*/ 0 w 4501193"/>
              <a:gd name="connsiteY4" fmla="*/ 0 h 6889224"/>
              <a:gd name="connsiteX0" fmla="*/ 0 w 4511648"/>
              <a:gd name="connsiteY0" fmla="*/ 0 h 6895487"/>
              <a:gd name="connsiteX1" fmla="*/ 4302690 w 4511648"/>
              <a:gd name="connsiteY1" fmla="*/ 12526 h 6895487"/>
              <a:gd name="connsiteX2" fmla="*/ 4152378 w 4511648"/>
              <a:gd name="connsiteY2" fmla="*/ 6895487 h 6895487"/>
              <a:gd name="connsiteX3" fmla="*/ 0 w 4511648"/>
              <a:gd name="connsiteY3" fmla="*/ 6882961 h 6895487"/>
              <a:gd name="connsiteX4" fmla="*/ 0 w 4511648"/>
              <a:gd name="connsiteY4" fmla="*/ 0 h 6895487"/>
              <a:gd name="connsiteX0" fmla="*/ 0 w 4504076"/>
              <a:gd name="connsiteY0" fmla="*/ 0 h 6895487"/>
              <a:gd name="connsiteX1" fmla="*/ 4302690 w 4504076"/>
              <a:gd name="connsiteY1" fmla="*/ 12526 h 6895487"/>
              <a:gd name="connsiteX2" fmla="*/ 4152378 w 4504076"/>
              <a:gd name="connsiteY2" fmla="*/ 6895487 h 6895487"/>
              <a:gd name="connsiteX3" fmla="*/ 0 w 4504076"/>
              <a:gd name="connsiteY3" fmla="*/ 6882961 h 6895487"/>
              <a:gd name="connsiteX4" fmla="*/ 0 w 4504076"/>
              <a:gd name="connsiteY4" fmla="*/ 0 h 6895487"/>
              <a:gd name="connsiteX0" fmla="*/ 0 w 4504076"/>
              <a:gd name="connsiteY0" fmla="*/ 0 h 6882961"/>
              <a:gd name="connsiteX1" fmla="*/ 4302690 w 4504076"/>
              <a:gd name="connsiteY1" fmla="*/ 12526 h 6882961"/>
              <a:gd name="connsiteX2" fmla="*/ 4152378 w 4504076"/>
              <a:gd name="connsiteY2" fmla="*/ 6882961 h 6882961"/>
              <a:gd name="connsiteX3" fmla="*/ 0 w 4504076"/>
              <a:gd name="connsiteY3" fmla="*/ 6882961 h 6882961"/>
              <a:gd name="connsiteX4" fmla="*/ 0 w 4504076"/>
              <a:gd name="connsiteY4" fmla="*/ 0 h 688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076" h="6882961">
                <a:moveTo>
                  <a:pt x="0" y="0"/>
                </a:moveTo>
                <a:lnTo>
                  <a:pt x="4302690" y="12526"/>
                </a:lnTo>
                <a:cubicBezTo>
                  <a:pt x="4459266" y="1709773"/>
                  <a:pt x="4728575" y="4766092"/>
                  <a:pt x="4152378" y="6882961"/>
                </a:cubicBezTo>
                <a:lnTo>
                  <a:pt x="0" y="6882961"/>
                </a:lnTo>
                <a:lnTo>
                  <a:pt x="0" y="0"/>
                </a:lnTo>
                <a:close/>
              </a:path>
            </a:pathLst>
          </a:custGeom>
        </p:spPr>
        <p:txBody>
          <a:bodyPr/>
          <a:lstStyle/>
          <a:p>
            <a:endParaRPr lang="en-GB"/>
          </a:p>
        </p:txBody>
      </p:sp>
      <p:sp>
        <p:nvSpPr>
          <p:cNvPr id="8" name="Rectangle 7">
            <a:extLst>
              <a:ext uri="{FF2B5EF4-FFF2-40B4-BE49-F238E27FC236}">
                <a16:creationId xmlns:a16="http://schemas.microsoft.com/office/drawing/2014/main" id="{3A842AF9-D102-42DB-F583-6B1BBC7E5D38}"/>
              </a:ext>
            </a:extLst>
          </p:cNvPr>
          <p:cNvSpPr/>
          <p:nvPr userDrawn="1"/>
        </p:nvSpPr>
        <p:spPr>
          <a:xfrm>
            <a:off x="4609576" y="-13849"/>
            <a:ext cx="4540685" cy="3973632"/>
          </a:xfrm>
          <a:custGeom>
            <a:avLst/>
            <a:gdLst>
              <a:gd name="connsiteX0" fmla="*/ 0 w 4521896"/>
              <a:gd name="connsiteY0" fmla="*/ 0 h 3965568"/>
              <a:gd name="connsiteX1" fmla="*/ 4521896 w 4521896"/>
              <a:gd name="connsiteY1" fmla="*/ 0 h 3965568"/>
              <a:gd name="connsiteX2" fmla="*/ 4521896 w 4521896"/>
              <a:gd name="connsiteY2" fmla="*/ 3965568 h 3965568"/>
              <a:gd name="connsiteX3" fmla="*/ 0 w 4521896"/>
              <a:gd name="connsiteY3" fmla="*/ 3965568 h 3965568"/>
              <a:gd name="connsiteX4" fmla="*/ 0 w 4521896"/>
              <a:gd name="connsiteY4" fmla="*/ 0 h 3965568"/>
              <a:gd name="connsiteX0" fmla="*/ 0 w 4521896"/>
              <a:gd name="connsiteY0" fmla="*/ 0 h 3965568"/>
              <a:gd name="connsiteX1" fmla="*/ 4521896 w 4521896"/>
              <a:gd name="connsiteY1" fmla="*/ 0 h 3965568"/>
              <a:gd name="connsiteX2" fmla="*/ 4503107 w 4521896"/>
              <a:gd name="connsiteY2" fmla="*/ 3765151 h 3965568"/>
              <a:gd name="connsiteX3" fmla="*/ 0 w 4521896"/>
              <a:gd name="connsiteY3" fmla="*/ 3965568 h 3965568"/>
              <a:gd name="connsiteX4" fmla="*/ 0 w 4521896"/>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7038"/>
              <a:gd name="connsiteX1" fmla="*/ 4521896 w 4546948"/>
              <a:gd name="connsiteY1" fmla="*/ 0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28159 w 4546948"/>
              <a:gd name="connsiteY1" fmla="*/ 12526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15702 w 4546948"/>
              <a:gd name="connsiteY1" fmla="*/ 6274 h 3967038"/>
              <a:gd name="connsiteX2" fmla="*/ 4546948 w 4546948"/>
              <a:gd name="connsiteY2" fmla="*/ 3840307 h 3967038"/>
              <a:gd name="connsiteX3" fmla="*/ 0 w 4546948"/>
              <a:gd name="connsiteY3" fmla="*/ 3965568 h 3967038"/>
              <a:gd name="connsiteX4" fmla="*/ 0 w 4546948"/>
              <a:gd name="connsiteY4" fmla="*/ 0 h 3967038"/>
              <a:gd name="connsiteX0" fmla="*/ 0 w 4515805"/>
              <a:gd name="connsiteY0" fmla="*/ 0 h 3967126"/>
              <a:gd name="connsiteX1" fmla="*/ 4515702 w 4515805"/>
              <a:gd name="connsiteY1" fmla="*/ 6274 h 3967126"/>
              <a:gd name="connsiteX2" fmla="*/ 4515805 w 4515805"/>
              <a:gd name="connsiteY2" fmla="*/ 3846560 h 3967126"/>
              <a:gd name="connsiteX3" fmla="*/ 0 w 4515805"/>
              <a:gd name="connsiteY3" fmla="*/ 3965568 h 3967126"/>
              <a:gd name="connsiteX4" fmla="*/ 0 w 4515805"/>
              <a:gd name="connsiteY4" fmla="*/ 0 h 396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805" h="3967126">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60A3F667-D4CA-B2CE-35BC-4CBA959925E3}"/>
              </a:ext>
            </a:extLst>
          </p:cNvPr>
          <p:cNvSpPr>
            <a:spLocks noGrp="1"/>
          </p:cNvSpPr>
          <p:nvPr>
            <p:ph type="body" sz="quarter" idx="11" hasCustomPrompt="1"/>
          </p:nvPr>
        </p:nvSpPr>
        <p:spPr>
          <a:xfrm>
            <a:off x="4916323" y="567398"/>
            <a:ext cx="4114943"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13" name="Text Placeholder 4">
            <a:extLst>
              <a:ext uri="{FF2B5EF4-FFF2-40B4-BE49-F238E27FC236}">
                <a16:creationId xmlns:a16="http://schemas.microsoft.com/office/drawing/2014/main" id="{3DE98918-048B-6CB6-0181-CA3A2F2E282C}"/>
              </a:ext>
            </a:extLst>
          </p:cNvPr>
          <p:cNvSpPr>
            <a:spLocks noGrp="1"/>
          </p:cNvSpPr>
          <p:nvPr>
            <p:ph type="body" sz="quarter" idx="13" hasCustomPrompt="1"/>
          </p:nvPr>
        </p:nvSpPr>
        <p:spPr>
          <a:xfrm>
            <a:off x="4916324" y="1731957"/>
            <a:ext cx="3954300"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5" name="Rectangle 8">
            <a:extLst>
              <a:ext uri="{FF2B5EF4-FFF2-40B4-BE49-F238E27FC236}">
                <a16:creationId xmlns:a16="http://schemas.microsoft.com/office/drawing/2014/main" id="{FAA344DE-C57A-A876-59CF-4B077B0203CC}"/>
              </a:ext>
            </a:extLst>
          </p:cNvPr>
          <p:cNvSpPr/>
          <p:nvPr userDrawn="1"/>
        </p:nvSpPr>
        <p:spPr>
          <a:xfrm rot="16200000">
            <a:off x="1050789" y="3053926"/>
            <a:ext cx="6882961" cy="747897"/>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33614 w 9217154"/>
              <a:gd name="connsiteY0" fmla="*/ 0 h 364280"/>
              <a:gd name="connsiteX1" fmla="*/ 9217154 w 9217154"/>
              <a:gd name="connsiteY1" fmla="*/ 93995 h 364280"/>
              <a:gd name="connsiteX2" fmla="*/ 9213472 w 9217154"/>
              <a:gd name="connsiteY2" fmla="*/ 290343 h 364280"/>
              <a:gd name="connsiteX3" fmla="*/ 0 w 9217154"/>
              <a:gd name="connsiteY3" fmla="*/ 186758 h 364280"/>
              <a:gd name="connsiteX4" fmla="*/ 33614 w 9217154"/>
              <a:gd name="connsiteY4" fmla="*/ 0 h 364280"/>
              <a:gd name="connsiteX0" fmla="*/ 0 w 9220391"/>
              <a:gd name="connsiteY0" fmla="*/ 0 h 364280"/>
              <a:gd name="connsiteX1" fmla="*/ 9220391 w 9220391"/>
              <a:gd name="connsiteY1" fmla="*/ 93995 h 364280"/>
              <a:gd name="connsiteX2" fmla="*/ 9216709 w 9220391"/>
              <a:gd name="connsiteY2" fmla="*/ 290343 h 364280"/>
              <a:gd name="connsiteX3" fmla="*/ 3237 w 9220391"/>
              <a:gd name="connsiteY3" fmla="*/ 186758 h 364280"/>
              <a:gd name="connsiteX4" fmla="*/ 0 w 9220391"/>
              <a:gd name="connsiteY4" fmla="*/ 0 h 364280"/>
              <a:gd name="connsiteX0" fmla="*/ 15189 w 9235580"/>
              <a:gd name="connsiteY0" fmla="*/ 0 h 391869"/>
              <a:gd name="connsiteX1" fmla="*/ 9235580 w 9235580"/>
              <a:gd name="connsiteY1" fmla="*/ 93995 h 391869"/>
              <a:gd name="connsiteX2" fmla="*/ 9231898 w 9235580"/>
              <a:gd name="connsiteY2" fmla="*/ 290343 h 391869"/>
              <a:gd name="connsiteX3" fmla="*/ 0 w 9235580"/>
              <a:gd name="connsiteY3" fmla="*/ 257525 h 391869"/>
              <a:gd name="connsiteX4" fmla="*/ 15189 w 9235580"/>
              <a:gd name="connsiteY4" fmla="*/ 0 h 391869"/>
              <a:gd name="connsiteX0" fmla="*/ 24402 w 9235580"/>
              <a:gd name="connsiteY0" fmla="*/ 0 h 388144"/>
              <a:gd name="connsiteX1" fmla="*/ 9235580 w 9235580"/>
              <a:gd name="connsiteY1" fmla="*/ 90270 h 388144"/>
              <a:gd name="connsiteX2" fmla="*/ 9231898 w 9235580"/>
              <a:gd name="connsiteY2" fmla="*/ 286618 h 388144"/>
              <a:gd name="connsiteX3" fmla="*/ 0 w 9235580"/>
              <a:gd name="connsiteY3" fmla="*/ 253800 h 388144"/>
              <a:gd name="connsiteX4" fmla="*/ 24402 w 9235580"/>
              <a:gd name="connsiteY4" fmla="*/ 0 h 388144"/>
              <a:gd name="connsiteX0" fmla="*/ 0 w 9211178"/>
              <a:gd name="connsiteY0" fmla="*/ 0 h 389918"/>
              <a:gd name="connsiteX1" fmla="*/ 9211178 w 9211178"/>
              <a:gd name="connsiteY1" fmla="*/ 90270 h 389918"/>
              <a:gd name="connsiteX2" fmla="*/ 9207496 w 9211178"/>
              <a:gd name="connsiteY2" fmla="*/ 286618 h 389918"/>
              <a:gd name="connsiteX3" fmla="*/ 12447 w 9211178"/>
              <a:gd name="connsiteY3" fmla="*/ 257526 h 389918"/>
              <a:gd name="connsiteX4" fmla="*/ 0 w 9211178"/>
              <a:gd name="connsiteY4" fmla="*/ 0 h 389918"/>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402252"/>
              <a:gd name="connsiteX1" fmla="*/ 9204731 w 9204731"/>
              <a:gd name="connsiteY1" fmla="*/ 92877 h 402252"/>
              <a:gd name="connsiteX2" fmla="*/ 9201049 w 9204731"/>
              <a:gd name="connsiteY2" fmla="*/ 289225 h 402252"/>
              <a:gd name="connsiteX3" fmla="*/ 6000 w 9204731"/>
              <a:gd name="connsiteY3" fmla="*/ 260133 h 402252"/>
              <a:gd name="connsiteX4" fmla="*/ 0 w 9204731"/>
              <a:gd name="connsiteY4" fmla="*/ 0 h 402252"/>
              <a:gd name="connsiteX0" fmla="*/ 0 w 9204731"/>
              <a:gd name="connsiteY0" fmla="*/ 0 h 406622"/>
              <a:gd name="connsiteX1" fmla="*/ 9204731 w 9204731"/>
              <a:gd name="connsiteY1" fmla="*/ 92877 h 406622"/>
              <a:gd name="connsiteX2" fmla="*/ 9201049 w 9204731"/>
              <a:gd name="connsiteY2" fmla="*/ 289225 h 406622"/>
              <a:gd name="connsiteX3" fmla="*/ 6000 w 9204731"/>
              <a:gd name="connsiteY3" fmla="*/ 260133 h 406622"/>
              <a:gd name="connsiteX4" fmla="*/ 0 w 9204731"/>
              <a:gd name="connsiteY4" fmla="*/ 0 h 406622"/>
              <a:gd name="connsiteX0" fmla="*/ 0 w 9222851"/>
              <a:gd name="connsiteY0" fmla="*/ 0 h 405160"/>
              <a:gd name="connsiteX1" fmla="*/ 9204731 w 9222851"/>
              <a:gd name="connsiteY1" fmla="*/ 92877 h 405160"/>
              <a:gd name="connsiteX2" fmla="*/ 9222799 w 9222851"/>
              <a:gd name="connsiteY2" fmla="*/ 286294 h 405160"/>
              <a:gd name="connsiteX3" fmla="*/ 6000 w 9222851"/>
              <a:gd name="connsiteY3" fmla="*/ 260133 h 405160"/>
              <a:gd name="connsiteX4" fmla="*/ 0 w 9222851"/>
              <a:gd name="connsiteY4" fmla="*/ 0 h 405160"/>
              <a:gd name="connsiteX0" fmla="*/ 0 w 9222964"/>
              <a:gd name="connsiteY0" fmla="*/ 0 h 405160"/>
              <a:gd name="connsiteX1" fmla="*/ 9219232 w 9222964"/>
              <a:gd name="connsiteY1" fmla="*/ 87015 h 405160"/>
              <a:gd name="connsiteX2" fmla="*/ 9222799 w 9222964"/>
              <a:gd name="connsiteY2" fmla="*/ 286294 h 405160"/>
              <a:gd name="connsiteX3" fmla="*/ 6000 w 9222964"/>
              <a:gd name="connsiteY3" fmla="*/ 260133 h 405160"/>
              <a:gd name="connsiteX4" fmla="*/ 0 w 9222964"/>
              <a:gd name="connsiteY4" fmla="*/ 0 h 40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964" h="40516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A2B2C67-A374-B888-C186-E2E4E8897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239876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EE476F2-61EB-CEB1-73B4-2DA78C1C4B93}"/>
              </a:ext>
            </a:extLst>
          </p:cNvPr>
          <p:cNvSpPr/>
          <p:nvPr userDrawn="1"/>
        </p:nvSpPr>
        <p:spPr>
          <a:xfrm>
            <a:off x="4609576" y="-7586"/>
            <a:ext cx="4540685" cy="3973632"/>
          </a:xfrm>
          <a:custGeom>
            <a:avLst/>
            <a:gdLst>
              <a:gd name="connsiteX0" fmla="*/ 0 w 4521896"/>
              <a:gd name="connsiteY0" fmla="*/ 0 h 3965568"/>
              <a:gd name="connsiteX1" fmla="*/ 4521896 w 4521896"/>
              <a:gd name="connsiteY1" fmla="*/ 0 h 3965568"/>
              <a:gd name="connsiteX2" fmla="*/ 4521896 w 4521896"/>
              <a:gd name="connsiteY2" fmla="*/ 3965568 h 3965568"/>
              <a:gd name="connsiteX3" fmla="*/ 0 w 4521896"/>
              <a:gd name="connsiteY3" fmla="*/ 3965568 h 3965568"/>
              <a:gd name="connsiteX4" fmla="*/ 0 w 4521896"/>
              <a:gd name="connsiteY4" fmla="*/ 0 h 3965568"/>
              <a:gd name="connsiteX0" fmla="*/ 0 w 4521896"/>
              <a:gd name="connsiteY0" fmla="*/ 0 h 3965568"/>
              <a:gd name="connsiteX1" fmla="*/ 4521896 w 4521896"/>
              <a:gd name="connsiteY1" fmla="*/ 0 h 3965568"/>
              <a:gd name="connsiteX2" fmla="*/ 4503107 w 4521896"/>
              <a:gd name="connsiteY2" fmla="*/ 3765151 h 3965568"/>
              <a:gd name="connsiteX3" fmla="*/ 0 w 4521896"/>
              <a:gd name="connsiteY3" fmla="*/ 3965568 h 3965568"/>
              <a:gd name="connsiteX4" fmla="*/ 0 w 4521896"/>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7038"/>
              <a:gd name="connsiteX1" fmla="*/ 4521896 w 4546948"/>
              <a:gd name="connsiteY1" fmla="*/ 0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28159 w 4546948"/>
              <a:gd name="connsiteY1" fmla="*/ 12526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15702 w 4546948"/>
              <a:gd name="connsiteY1" fmla="*/ 6274 h 3967038"/>
              <a:gd name="connsiteX2" fmla="*/ 4546948 w 4546948"/>
              <a:gd name="connsiteY2" fmla="*/ 3840307 h 3967038"/>
              <a:gd name="connsiteX3" fmla="*/ 0 w 4546948"/>
              <a:gd name="connsiteY3" fmla="*/ 3965568 h 3967038"/>
              <a:gd name="connsiteX4" fmla="*/ 0 w 4546948"/>
              <a:gd name="connsiteY4" fmla="*/ 0 h 3967038"/>
              <a:gd name="connsiteX0" fmla="*/ 0 w 4515805"/>
              <a:gd name="connsiteY0" fmla="*/ 0 h 3967126"/>
              <a:gd name="connsiteX1" fmla="*/ 4515702 w 4515805"/>
              <a:gd name="connsiteY1" fmla="*/ 6274 h 3967126"/>
              <a:gd name="connsiteX2" fmla="*/ 4515805 w 4515805"/>
              <a:gd name="connsiteY2" fmla="*/ 3846560 h 3967126"/>
              <a:gd name="connsiteX3" fmla="*/ 0 w 4515805"/>
              <a:gd name="connsiteY3" fmla="*/ 3965568 h 3967126"/>
              <a:gd name="connsiteX4" fmla="*/ 0 w 4515805"/>
              <a:gd name="connsiteY4" fmla="*/ 0 h 396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805" h="3967126">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8">
            <a:extLst>
              <a:ext uri="{FF2B5EF4-FFF2-40B4-BE49-F238E27FC236}">
                <a16:creationId xmlns:a16="http://schemas.microsoft.com/office/drawing/2014/main" id="{FAA344DE-C57A-A876-59CF-4B077B0203CC}"/>
              </a:ext>
            </a:extLst>
          </p:cNvPr>
          <p:cNvSpPr/>
          <p:nvPr userDrawn="1"/>
        </p:nvSpPr>
        <p:spPr>
          <a:xfrm rot="16200000">
            <a:off x="1050789" y="3053926"/>
            <a:ext cx="6882961" cy="747897"/>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33614 w 9217154"/>
              <a:gd name="connsiteY0" fmla="*/ 0 h 364280"/>
              <a:gd name="connsiteX1" fmla="*/ 9217154 w 9217154"/>
              <a:gd name="connsiteY1" fmla="*/ 93995 h 364280"/>
              <a:gd name="connsiteX2" fmla="*/ 9213472 w 9217154"/>
              <a:gd name="connsiteY2" fmla="*/ 290343 h 364280"/>
              <a:gd name="connsiteX3" fmla="*/ 0 w 9217154"/>
              <a:gd name="connsiteY3" fmla="*/ 186758 h 364280"/>
              <a:gd name="connsiteX4" fmla="*/ 33614 w 9217154"/>
              <a:gd name="connsiteY4" fmla="*/ 0 h 364280"/>
              <a:gd name="connsiteX0" fmla="*/ 0 w 9220391"/>
              <a:gd name="connsiteY0" fmla="*/ 0 h 364280"/>
              <a:gd name="connsiteX1" fmla="*/ 9220391 w 9220391"/>
              <a:gd name="connsiteY1" fmla="*/ 93995 h 364280"/>
              <a:gd name="connsiteX2" fmla="*/ 9216709 w 9220391"/>
              <a:gd name="connsiteY2" fmla="*/ 290343 h 364280"/>
              <a:gd name="connsiteX3" fmla="*/ 3237 w 9220391"/>
              <a:gd name="connsiteY3" fmla="*/ 186758 h 364280"/>
              <a:gd name="connsiteX4" fmla="*/ 0 w 9220391"/>
              <a:gd name="connsiteY4" fmla="*/ 0 h 364280"/>
              <a:gd name="connsiteX0" fmla="*/ 15189 w 9235580"/>
              <a:gd name="connsiteY0" fmla="*/ 0 h 391869"/>
              <a:gd name="connsiteX1" fmla="*/ 9235580 w 9235580"/>
              <a:gd name="connsiteY1" fmla="*/ 93995 h 391869"/>
              <a:gd name="connsiteX2" fmla="*/ 9231898 w 9235580"/>
              <a:gd name="connsiteY2" fmla="*/ 290343 h 391869"/>
              <a:gd name="connsiteX3" fmla="*/ 0 w 9235580"/>
              <a:gd name="connsiteY3" fmla="*/ 257525 h 391869"/>
              <a:gd name="connsiteX4" fmla="*/ 15189 w 9235580"/>
              <a:gd name="connsiteY4" fmla="*/ 0 h 391869"/>
              <a:gd name="connsiteX0" fmla="*/ 24402 w 9235580"/>
              <a:gd name="connsiteY0" fmla="*/ 0 h 388144"/>
              <a:gd name="connsiteX1" fmla="*/ 9235580 w 9235580"/>
              <a:gd name="connsiteY1" fmla="*/ 90270 h 388144"/>
              <a:gd name="connsiteX2" fmla="*/ 9231898 w 9235580"/>
              <a:gd name="connsiteY2" fmla="*/ 286618 h 388144"/>
              <a:gd name="connsiteX3" fmla="*/ 0 w 9235580"/>
              <a:gd name="connsiteY3" fmla="*/ 253800 h 388144"/>
              <a:gd name="connsiteX4" fmla="*/ 24402 w 9235580"/>
              <a:gd name="connsiteY4" fmla="*/ 0 h 388144"/>
              <a:gd name="connsiteX0" fmla="*/ 0 w 9211178"/>
              <a:gd name="connsiteY0" fmla="*/ 0 h 389918"/>
              <a:gd name="connsiteX1" fmla="*/ 9211178 w 9211178"/>
              <a:gd name="connsiteY1" fmla="*/ 90270 h 389918"/>
              <a:gd name="connsiteX2" fmla="*/ 9207496 w 9211178"/>
              <a:gd name="connsiteY2" fmla="*/ 286618 h 389918"/>
              <a:gd name="connsiteX3" fmla="*/ 12447 w 9211178"/>
              <a:gd name="connsiteY3" fmla="*/ 257526 h 389918"/>
              <a:gd name="connsiteX4" fmla="*/ 0 w 9211178"/>
              <a:gd name="connsiteY4" fmla="*/ 0 h 389918"/>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402252"/>
              <a:gd name="connsiteX1" fmla="*/ 9204731 w 9204731"/>
              <a:gd name="connsiteY1" fmla="*/ 92877 h 402252"/>
              <a:gd name="connsiteX2" fmla="*/ 9201049 w 9204731"/>
              <a:gd name="connsiteY2" fmla="*/ 289225 h 402252"/>
              <a:gd name="connsiteX3" fmla="*/ 6000 w 9204731"/>
              <a:gd name="connsiteY3" fmla="*/ 260133 h 402252"/>
              <a:gd name="connsiteX4" fmla="*/ 0 w 9204731"/>
              <a:gd name="connsiteY4" fmla="*/ 0 h 402252"/>
              <a:gd name="connsiteX0" fmla="*/ 0 w 9204731"/>
              <a:gd name="connsiteY0" fmla="*/ 0 h 406622"/>
              <a:gd name="connsiteX1" fmla="*/ 9204731 w 9204731"/>
              <a:gd name="connsiteY1" fmla="*/ 92877 h 406622"/>
              <a:gd name="connsiteX2" fmla="*/ 9201049 w 9204731"/>
              <a:gd name="connsiteY2" fmla="*/ 289225 h 406622"/>
              <a:gd name="connsiteX3" fmla="*/ 6000 w 9204731"/>
              <a:gd name="connsiteY3" fmla="*/ 260133 h 406622"/>
              <a:gd name="connsiteX4" fmla="*/ 0 w 9204731"/>
              <a:gd name="connsiteY4" fmla="*/ 0 h 406622"/>
              <a:gd name="connsiteX0" fmla="*/ 0 w 9222851"/>
              <a:gd name="connsiteY0" fmla="*/ 0 h 405160"/>
              <a:gd name="connsiteX1" fmla="*/ 9204731 w 9222851"/>
              <a:gd name="connsiteY1" fmla="*/ 92877 h 405160"/>
              <a:gd name="connsiteX2" fmla="*/ 9222799 w 9222851"/>
              <a:gd name="connsiteY2" fmla="*/ 286294 h 405160"/>
              <a:gd name="connsiteX3" fmla="*/ 6000 w 9222851"/>
              <a:gd name="connsiteY3" fmla="*/ 260133 h 405160"/>
              <a:gd name="connsiteX4" fmla="*/ 0 w 9222851"/>
              <a:gd name="connsiteY4" fmla="*/ 0 h 405160"/>
              <a:gd name="connsiteX0" fmla="*/ 0 w 9222964"/>
              <a:gd name="connsiteY0" fmla="*/ 0 h 405160"/>
              <a:gd name="connsiteX1" fmla="*/ 9219232 w 9222964"/>
              <a:gd name="connsiteY1" fmla="*/ 87015 h 405160"/>
              <a:gd name="connsiteX2" fmla="*/ 9222799 w 9222964"/>
              <a:gd name="connsiteY2" fmla="*/ 286294 h 405160"/>
              <a:gd name="connsiteX3" fmla="*/ 6000 w 9222964"/>
              <a:gd name="connsiteY3" fmla="*/ 260133 h 405160"/>
              <a:gd name="connsiteX4" fmla="*/ 0 w 9222964"/>
              <a:gd name="connsiteY4" fmla="*/ 0 h 40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964" h="40516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60A3F667-D4CA-B2CE-35BC-4CBA959925E3}"/>
              </a:ext>
            </a:extLst>
          </p:cNvPr>
          <p:cNvSpPr>
            <a:spLocks noGrp="1"/>
          </p:cNvSpPr>
          <p:nvPr>
            <p:ph type="body" sz="quarter" idx="11" hasCustomPrompt="1"/>
          </p:nvPr>
        </p:nvSpPr>
        <p:spPr>
          <a:xfrm>
            <a:off x="4916323" y="567398"/>
            <a:ext cx="4114943"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13" name="Text Placeholder 4">
            <a:extLst>
              <a:ext uri="{FF2B5EF4-FFF2-40B4-BE49-F238E27FC236}">
                <a16:creationId xmlns:a16="http://schemas.microsoft.com/office/drawing/2014/main" id="{3DE98918-048B-6CB6-0181-CA3A2F2E282C}"/>
              </a:ext>
            </a:extLst>
          </p:cNvPr>
          <p:cNvSpPr>
            <a:spLocks noGrp="1"/>
          </p:cNvSpPr>
          <p:nvPr>
            <p:ph type="body" sz="quarter" idx="13" hasCustomPrompt="1"/>
          </p:nvPr>
        </p:nvSpPr>
        <p:spPr>
          <a:xfrm>
            <a:off x="4916324" y="1731957"/>
            <a:ext cx="3954300"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9">
            <a:extLst>
              <a:ext uri="{FF2B5EF4-FFF2-40B4-BE49-F238E27FC236}">
                <a16:creationId xmlns:a16="http://schemas.microsoft.com/office/drawing/2014/main" id="{C0AC9018-4835-A2B6-8E88-30138233CFAD}"/>
              </a:ext>
            </a:extLst>
          </p:cNvPr>
          <p:cNvSpPr>
            <a:spLocks noGrp="1"/>
          </p:cNvSpPr>
          <p:nvPr>
            <p:ph type="pic" sz="quarter" idx="10"/>
          </p:nvPr>
        </p:nvSpPr>
        <p:spPr>
          <a:xfrm>
            <a:off x="1" y="-13848"/>
            <a:ext cx="4504076" cy="6882961"/>
          </a:xfrm>
          <a:custGeom>
            <a:avLst/>
            <a:gdLst>
              <a:gd name="connsiteX0" fmla="*/ 0 w 4572000"/>
              <a:gd name="connsiteY0" fmla="*/ 0 h 6882961"/>
              <a:gd name="connsiteX1" fmla="*/ 4572000 w 4572000"/>
              <a:gd name="connsiteY1" fmla="*/ 0 h 6882961"/>
              <a:gd name="connsiteX2" fmla="*/ 4572000 w 4572000"/>
              <a:gd name="connsiteY2" fmla="*/ 6882961 h 6882961"/>
              <a:gd name="connsiteX3" fmla="*/ 0 w 4572000"/>
              <a:gd name="connsiteY3" fmla="*/ 6882961 h 6882961"/>
              <a:gd name="connsiteX4" fmla="*/ 0 w 4572000"/>
              <a:gd name="connsiteY4" fmla="*/ 0 h 6882961"/>
              <a:gd name="connsiteX0" fmla="*/ 0 w 4572000"/>
              <a:gd name="connsiteY0" fmla="*/ 0 h 6882961"/>
              <a:gd name="connsiteX1" fmla="*/ 4283901 w 4572000"/>
              <a:gd name="connsiteY1" fmla="*/ 12526 h 6882961"/>
              <a:gd name="connsiteX2" fmla="*/ 4572000 w 4572000"/>
              <a:gd name="connsiteY2" fmla="*/ 6882961 h 6882961"/>
              <a:gd name="connsiteX3" fmla="*/ 0 w 4572000"/>
              <a:gd name="connsiteY3" fmla="*/ 6882961 h 6882961"/>
              <a:gd name="connsiteX4" fmla="*/ 0 w 4572000"/>
              <a:gd name="connsiteY4" fmla="*/ 0 h 6882961"/>
              <a:gd name="connsiteX0" fmla="*/ 0 w 4283901"/>
              <a:gd name="connsiteY0" fmla="*/ 0 h 6889224"/>
              <a:gd name="connsiteX1" fmla="*/ 4283901 w 4283901"/>
              <a:gd name="connsiteY1" fmla="*/ 12526 h 6889224"/>
              <a:gd name="connsiteX2" fmla="*/ 4133589 w 4283901"/>
              <a:gd name="connsiteY2" fmla="*/ 6889224 h 6889224"/>
              <a:gd name="connsiteX3" fmla="*/ 0 w 4283901"/>
              <a:gd name="connsiteY3" fmla="*/ 6882961 h 6889224"/>
              <a:gd name="connsiteX4" fmla="*/ 0 w 4283901"/>
              <a:gd name="connsiteY4" fmla="*/ 0 h 6889224"/>
              <a:gd name="connsiteX0" fmla="*/ 0 w 4429496"/>
              <a:gd name="connsiteY0" fmla="*/ 0 h 6889224"/>
              <a:gd name="connsiteX1" fmla="*/ 4283901 w 4429496"/>
              <a:gd name="connsiteY1" fmla="*/ 12526 h 6889224"/>
              <a:gd name="connsiteX2" fmla="*/ 4133589 w 4429496"/>
              <a:gd name="connsiteY2" fmla="*/ 6889224 h 6889224"/>
              <a:gd name="connsiteX3" fmla="*/ 0 w 4429496"/>
              <a:gd name="connsiteY3" fmla="*/ 6882961 h 6889224"/>
              <a:gd name="connsiteX4" fmla="*/ 0 w 4429496"/>
              <a:gd name="connsiteY4" fmla="*/ 0 h 6889224"/>
              <a:gd name="connsiteX0" fmla="*/ 0 w 4492859"/>
              <a:gd name="connsiteY0" fmla="*/ 0 h 6889224"/>
              <a:gd name="connsiteX1" fmla="*/ 4283901 w 4492859"/>
              <a:gd name="connsiteY1" fmla="*/ 12526 h 6889224"/>
              <a:gd name="connsiteX2" fmla="*/ 4133589 w 4492859"/>
              <a:gd name="connsiteY2" fmla="*/ 6889224 h 6889224"/>
              <a:gd name="connsiteX3" fmla="*/ 0 w 4492859"/>
              <a:gd name="connsiteY3" fmla="*/ 6882961 h 6889224"/>
              <a:gd name="connsiteX4" fmla="*/ 0 w 4492859"/>
              <a:gd name="connsiteY4" fmla="*/ 0 h 6889224"/>
              <a:gd name="connsiteX0" fmla="*/ 0 w 4501193"/>
              <a:gd name="connsiteY0" fmla="*/ 0 h 6889224"/>
              <a:gd name="connsiteX1" fmla="*/ 4302690 w 4501193"/>
              <a:gd name="connsiteY1" fmla="*/ 12526 h 6889224"/>
              <a:gd name="connsiteX2" fmla="*/ 4133589 w 4501193"/>
              <a:gd name="connsiteY2" fmla="*/ 6889224 h 6889224"/>
              <a:gd name="connsiteX3" fmla="*/ 0 w 4501193"/>
              <a:gd name="connsiteY3" fmla="*/ 6882961 h 6889224"/>
              <a:gd name="connsiteX4" fmla="*/ 0 w 4501193"/>
              <a:gd name="connsiteY4" fmla="*/ 0 h 6889224"/>
              <a:gd name="connsiteX0" fmla="*/ 0 w 4511648"/>
              <a:gd name="connsiteY0" fmla="*/ 0 h 6895487"/>
              <a:gd name="connsiteX1" fmla="*/ 4302690 w 4511648"/>
              <a:gd name="connsiteY1" fmla="*/ 12526 h 6895487"/>
              <a:gd name="connsiteX2" fmla="*/ 4152378 w 4511648"/>
              <a:gd name="connsiteY2" fmla="*/ 6895487 h 6895487"/>
              <a:gd name="connsiteX3" fmla="*/ 0 w 4511648"/>
              <a:gd name="connsiteY3" fmla="*/ 6882961 h 6895487"/>
              <a:gd name="connsiteX4" fmla="*/ 0 w 4511648"/>
              <a:gd name="connsiteY4" fmla="*/ 0 h 6895487"/>
              <a:gd name="connsiteX0" fmla="*/ 0 w 4504076"/>
              <a:gd name="connsiteY0" fmla="*/ 0 h 6895487"/>
              <a:gd name="connsiteX1" fmla="*/ 4302690 w 4504076"/>
              <a:gd name="connsiteY1" fmla="*/ 12526 h 6895487"/>
              <a:gd name="connsiteX2" fmla="*/ 4152378 w 4504076"/>
              <a:gd name="connsiteY2" fmla="*/ 6895487 h 6895487"/>
              <a:gd name="connsiteX3" fmla="*/ 0 w 4504076"/>
              <a:gd name="connsiteY3" fmla="*/ 6882961 h 6895487"/>
              <a:gd name="connsiteX4" fmla="*/ 0 w 4504076"/>
              <a:gd name="connsiteY4" fmla="*/ 0 h 6895487"/>
              <a:gd name="connsiteX0" fmla="*/ 0 w 4504076"/>
              <a:gd name="connsiteY0" fmla="*/ 0 h 6882961"/>
              <a:gd name="connsiteX1" fmla="*/ 4302690 w 4504076"/>
              <a:gd name="connsiteY1" fmla="*/ 12526 h 6882961"/>
              <a:gd name="connsiteX2" fmla="*/ 4152378 w 4504076"/>
              <a:gd name="connsiteY2" fmla="*/ 6882961 h 6882961"/>
              <a:gd name="connsiteX3" fmla="*/ 0 w 4504076"/>
              <a:gd name="connsiteY3" fmla="*/ 6882961 h 6882961"/>
              <a:gd name="connsiteX4" fmla="*/ 0 w 4504076"/>
              <a:gd name="connsiteY4" fmla="*/ 0 h 688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076" h="6882961">
                <a:moveTo>
                  <a:pt x="0" y="0"/>
                </a:moveTo>
                <a:lnTo>
                  <a:pt x="4302690" y="12526"/>
                </a:lnTo>
                <a:cubicBezTo>
                  <a:pt x="4459266" y="1709773"/>
                  <a:pt x="4728575" y="4766092"/>
                  <a:pt x="4152378" y="6882961"/>
                </a:cubicBezTo>
                <a:lnTo>
                  <a:pt x="0" y="6882961"/>
                </a:lnTo>
                <a:lnTo>
                  <a:pt x="0" y="0"/>
                </a:lnTo>
                <a:close/>
              </a:path>
            </a:pathLst>
          </a:custGeom>
        </p:spPr>
        <p:txBody>
          <a:bodyPr/>
          <a:lstStyle/>
          <a:p>
            <a:endParaRPr lang="en-GB"/>
          </a:p>
        </p:txBody>
      </p:sp>
      <p:pic>
        <p:nvPicPr>
          <p:cNvPr id="4" name="Picture 3">
            <a:extLst>
              <a:ext uri="{FF2B5EF4-FFF2-40B4-BE49-F238E27FC236}">
                <a16:creationId xmlns:a16="http://schemas.microsoft.com/office/drawing/2014/main" id="{29C5601B-1959-95C5-EF0F-1B3E04057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13213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EE476F2-61EB-CEB1-73B4-2DA78C1C4B93}"/>
              </a:ext>
            </a:extLst>
          </p:cNvPr>
          <p:cNvSpPr/>
          <p:nvPr userDrawn="1"/>
        </p:nvSpPr>
        <p:spPr>
          <a:xfrm>
            <a:off x="4609576" y="-7586"/>
            <a:ext cx="4540685" cy="3973632"/>
          </a:xfrm>
          <a:custGeom>
            <a:avLst/>
            <a:gdLst>
              <a:gd name="connsiteX0" fmla="*/ 0 w 4521896"/>
              <a:gd name="connsiteY0" fmla="*/ 0 h 3965568"/>
              <a:gd name="connsiteX1" fmla="*/ 4521896 w 4521896"/>
              <a:gd name="connsiteY1" fmla="*/ 0 h 3965568"/>
              <a:gd name="connsiteX2" fmla="*/ 4521896 w 4521896"/>
              <a:gd name="connsiteY2" fmla="*/ 3965568 h 3965568"/>
              <a:gd name="connsiteX3" fmla="*/ 0 w 4521896"/>
              <a:gd name="connsiteY3" fmla="*/ 3965568 h 3965568"/>
              <a:gd name="connsiteX4" fmla="*/ 0 w 4521896"/>
              <a:gd name="connsiteY4" fmla="*/ 0 h 3965568"/>
              <a:gd name="connsiteX0" fmla="*/ 0 w 4521896"/>
              <a:gd name="connsiteY0" fmla="*/ 0 h 3965568"/>
              <a:gd name="connsiteX1" fmla="*/ 4521896 w 4521896"/>
              <a:gd name="connsiteY1" fmla="*/ 0 h 3965568"/>
              <a:gd name="connsiteX2" fmla="*/ 4503107 w 4521896"/>
              <a:gd name="connsiteY2" fmla="*/ 3765151 h 3965568"/>
              <a:gd name="connsiteX3" fmla="*/ 0 w 4521896"/>
              <a:gd name="connsiteY3" fmla="*/ 3965568 h 3965568"/>
              <a:gd name="connsiteX4" fmla="*/ 0 w 4521896"/>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7038"/>
              <a:gd name="connsiteX1" fmla="*/ 4521896 w 4546948"/>
              <a:gd name="connsiteY1" fmla="*/ 0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28159 w 4546948"/>
              <a:gd name="connsiteY1" fmla="*/ 12526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15702 w 4546948"/>
              <a:gd name="connsiteY1" fmla="*/ 6274 h 3967038"/>
              <a:gd name="connsiteX2" fmla="*/ 4546948 w 4546948"/>
              <a:gd name="connsiteY2" fmla="*/ 3840307 h 3967038"/>
              <a:gd name="connsiteX3" fmla="*/ 0 w 4546948"/>
              <a:gd name="connsiteY3" fmla="*/ 3965568 h 3967038"/>
              <a:gd name="connsiteX4" fmla="*/ 0 w 4546948"/>
              <a:gd name="connsiteY4" fmla="*/ 0 h 3967038"/>
              <a:gd name="connsiteX0" fmla="*/ 0 w 4515805"/>
              <a:gd name="connsiteY0" fmla="*/ 0 h 3967126"/>
              <a:gd name="connsiteX1" fmla="*/ 4515702 w 4515805"/>
              <a:gd name="connsiteY1" fmla="*/ 6274 h 3967126"/>
              <a:gd name="connsiteX2" fmla="*/ 4515805 w 4515805"/>
              <a:gd name="connsiteY2" fmla="*/ 3846560 h 3967126"/>
              <a:gd name="connsiteX3" fmla="*/ 0 w 4515805"/>
              <a:gd name="connsiteY3" fmla="*/ 3965568 h 3967126"/>
              <a:gd name="connsiteX4" fmla="*/ 0 w 4515805"/>
              <a:gd name="connsiteY4" fmla="*/ 0 h 396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805" h="3967126">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8">
            <a:extLst>
              <a:ext uri="{FF2B5EF4-FFF2-40B4-BE49-F238E27FC236}">
                <a16:creationId xmlns:a16="http://schemas.microsoft.com/office/drawing/2014/main" id="{FAA344DE-C57A-A876-59CF-4B077B0203CC}"/>
              </a:ext>
            </a:extLst>
          </p:cNvPr>
          <p:cNvSpPr/>
          <p:nvPr userDrawn="1"/>
        </p:nvSpPr>
        <p:spPr>
          <a:xfrm rot="16200000">
            <a:off x="1050789" y="3053926"/>
            <a:ext cx="6882961" cy="747897"/>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33614 w 9217154"/>
              <a:gd name="connsiteY0" fmla="*/ 0 h 364280"/>
              <a:gd name="connsiteX1" fmla="*/ 9217154 w 9217154"/>
              <a:gd name="connsiteY1" fmla="*/ 93995 h 364280"/>
              <a:gd name="connsiteX2" fmla="*/ 9213472 w 9217154"/>
              <a:gd name="connsiteY2" fmla="*/ 290343 h 364280"/>
              <a:gd name="connsiteX3" fmla="*/ 0 w 9217154"/>
              <a:gd name="connsiteY3" fmla="*/ 186758 h 364280"/>
              <a:gd name="connsiteX4" fmla="*/ 33614 w 9217154"/>
              <a:gd name="connsiteY4" fmla="*/ 0 h 364280"/>
              <a:gd name="connsiteX0" fmla="*/ 0 w 9220391"/>
              <a:gd name="connsiteY0" fmla="*/ 0 h 364280"/>
              <a:gd name="connsiteX1" fmla="*/ 9220391 w 9220391"/>
              <a:gd name="connsiteY1" fmla="*/ 93995 h 364280"/>
              <a:gd name="connsiteX2" fmla="*/ 9216709 w 9220391"/>
              <a:gd name="connsiteY2" fmla="*/ 290343 h 364280"/>
              <a:gd name="connsiteX3" fmla="*/ 3237 w 9220391"/>
              <a:gd name="connsiteY3" fmla="*/ 186758 h 364280"/>
              <a:gd name="connsiteX4" fmla="*/ 0 w 9220391"/>
              <a:gd name="connsiteY4" fmla="*/ 0 h 364280"/>
              <a:gd name="connsiteX0" fmla="*/ 15189 w 9235580"/>
              <a:gd name="connsiteY0" fmla="*/ 0 h 391869"/>
              <a:gd name="connsiteX1" fmla="*/ 9235580 w 9235580"/>
              <a:gd name="connsiteY1" fmla="*/ 93995 h 391869"/>
              <a:gd name="connsiteX2" fmla="*/ 9231898 w 9235580"/>
              <a:gd name="connsiteY2" fmla="*/ 290343 h 391869"/>
              <a:gd name="connsiteX3" fmla="*/ 0 w 9235580"/>
              <a:gd name="connsiteY3" fmla="*/ 257525 h 391869"/>
              <a:gd name="connsiteX4" fmla="*/ 15189 w 9235580"/>
              <a:gd name="connsiteY4" fmla="*/ 0 h 391869"/>
              <a:gd name="connsiteX0" fmla="*/ 24402 w 9235580"/>
              <a:gd name="connsiteY0" fmla="*/ 0 h 388144"/>
              <a:gd name="connsiteX1" fmla="*/ 9235580 w 9235580"/>
              <a:gd name="connsiteY1" fmla="*/ 90270 h 388144"/>
              <a:gd name="connsiteX2" fmla="*/ 9231898 w 9235580"/>
              <a:gd name="connsiteY2" fmla="*/ 286618 h 388144"/>
              <a:gd name="connsiteX3" fmla="*/ 0 w 9235580"/>
              <a:gd name="connsiteY3" fmla="*/ 253800 h 388144"/>
              <a:gd name="connsiteX4" fmla="*/ 24402 w 9235580"/>
              <a:gd name="connsiteY4" fmla="*/ 0 h 388144"/>
              <a:gd name="connsiteX0" fmla="*/ 0 w 9211178"/>
              <a:gd name="connsiteY0" fmla="*/ 0 h 389918"/>
              <a:gd name="connsiteX1" fmla="*/ 9211178 w 9211178"/>
              <a:gd name="connsiteY1" fmla="*/ 90270 h 389918"/>
              <a:gd name="connsiteX2" fmla="*/ 9207496 w 9211178"/>
              <a:gd name="connsiteY2" fmla="*/ 286618 h 389918"/>
              <a:gd name="connsiteX3" fmla="*/ 12447 w 9211178"/>
              <a:gd name="connsiteY3" fmla="*/ 257526 h 389918"/>
              <a:gd name="connsiteX4" fmla="*/ 0 w 9211178"/>
              <a:gd name="connsiteY4" fmla="*/ 0 h 389918"/>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402252"/>
              <a:gd name="connsiteX1" fmla="*/ 9204731 w 9204731"/>
              <a:gd name="connsiteY1" fmla="*/ 92877 h 402252"/>
              <a:gd name="connsiteX2" fmla="*/ 9201049 w 9204731"/>
              <a:gd name="connsiteY2" fmla="*/ 289225 h 402252"/>
              <a:gd name="connsiteX3" fmla="*/ 6000 w 9204731"/>
              <a:gd name="connsiteY3" fmla="*/ 260133 h 402252"/>
              <a:gd name="connsiteX4" fmla="*/ 0 w 9204731"/>
              <a:gd name="connsiteY4" fmla="*/ 0 h 402252"/>
              <a:gd name="connsiteX0" fmla="*/ 0 w 9204731"/>
              <a:gd name="connsiteY0" fmla="*/ 0 h 406622"/>
              <a:gd name="connsiteX1" fmla="*/ 9204731 w 9204731"/>
              <a:gd name="connsiteY1" fmla="*/ 92877 h 406622"/>
              <a:gd name="connsiteX2" fmla="*/ 9201049 w 9204731"/>
              <a:gd name="connsiteY2" fmla="*/ 289225 h 406622"/>
              <a:gd name="connsiteX3" fmla="*/ 6000 w 9204731"/>
              <a:gd name="connsiteY3" fmla="*/ 260133 h 406622"/>
              <a:gd name="connsiteX4" fmla="*/ 0 w 9204731"/>
              <a:gd name="connsiteY4" fmla="*/ 0 h 406622"/>
              <a:gd name="connsiteX0" fmla="*/ 0 w 9222851"/>
              <a:gd name="connsiteY0" fmla="*/ 0 h 405160"/>
              <a:gd name="connsiteX1" fmla="*/ 9204731 w 9222851"/>
              <a:gd name="connsiteY1" fmla="*/ 92877 h 405160"/>
              <a:gd name="connsiteX2" fmla="*/ 9222799 w 9222851"/>
              <a:gd name="connsiteY2" fmla="*/ 286294 h 405160"/>
              <a:gd name="connsiteX3" fmla="*/ 6000 w 9222851"/>
              <a:gd name="connsiteY3" fmla="*/ 260133 h 405160"/>
              <a:gd name="connsiteX4" fmla="*/ 0 w 9222851"/>
              <a:gd name="connsiteY4" fmla="*/ 0 h 405160"/>
              <a:gd name="connsiteX0" fmla="*/ 0 w 9222964"/>
              <a:gd name="connsiteY0" fmla="*/ 0 h 405160"/>
              <a:gd name="connsiteX1" fmla="*/ 9219232 w 9222964"/>
              <a:gd name="connsiteY1" fmla="*/ 87015 h 405160"/>
              <a:gd name="connsiteX2" fmla="*/ 9222799 w 9222964"/>
              <a:gd name="connsiteY2" fmla="*/ 286294 h 405160"/>
              <a:gd name="connsiteX3" fmla="*/ 6000 w 9222964"/>
              <a:gd name="connsiteY3" fmla="*/ 260133 h 405160"/>
              <a:gd name="connsiteX4" fmla="*/ 0 w 9222964"/>
              <a:gd name="connsiteY4" fmla="*/ 0 h 40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964" h="40516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60A3F667-D4CA-B2CE-35BC-4CBA959925E3}"/>
              </a:ext>
            </a:extLst>
          </p:cNvPr>
          <p:cNvSpPr>
            <a:spLocks noGrp="1"/>
          </p:cNvSpPr>
          <p:nvPr>
            <p:ph type="body" sz="quarter" idx="11" hasCustomPrompt="1"/>
          </p:nvPr>
        </p:nvSpPr>
        <p:spPr>
          <a:xfrm>
            <a:off x="4916323" y="567398"/>
            <a:ext cx="4114943"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13" name="Text Placeholder 4">
            <a:extLst>
              <a:ext uri="{FF2B5EF4-FFF2-40B4-BE49-F238E27FC236}">
                <a16:creationId xmlns:a16="http://schemas.microsoft.com/office/drawing/2014/main" id="{3DE98918-048B-6CB6-0181-CA3A2F2E282C}"/>
              </a:ext>
            </a:extLst>
          </p:cNvPr>
          <p:cNvSpPr>
            <a:spLocks noGrp="1"/>
          </p:cNvSpPr>
          <p:nvPr>
            <p:ph type="body" sz="quarter" idx="13" hasCustomPrompt="1"/>
          </p:nvPr>
        </p:nvSpPr>
        <p:spPr>
          <a:xfrm>
            <a:off x="4916324" y="1731957"/>
            <a:ext cx="3954300"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9">
            <a:extLst>
              <a:ext uri="{FF2B5EF4-FFF2-40B4-BE49-F238E27FC236}">
                <a16:creationId xmlns:a16="http://schemas.microsoft.com/office/drawing/2014/main" id="{3469C92E-98D4-390F-5905-5693C9602C2B}"/>
              </a:ext>
            </a:extLst>
          </p:cNvPr>
          <p:cNvSpPr>
            <a:spLocks noGrp="1"/>
          </p:cNvSpPr>
          <p:nvPr>
            <p:ph type="pic" sz="quarter" idx="10"/>
          </p:nvPr>
        </p:nvSpPr>
        <p:spPr>
          <a:xfrm>
            <a:off x="1" y="-13848"/>
            <a:ext cx="4504076" cy="6882961"/>
          </a:xfrm>
          <a:custGeom>
            <a:avLst/>
            <a:gdLst>
              <a:gd name="connsiteX0" fmla="*/ 0 w 4572000"/>
              <a:gd name="connsiteY0" fmla="*/ 0 h 6882961"/>
              <a:gd name="connsiteX1" fmla="*/ 4572000 w 4572000"/>
              <a:gd name="connsiteY1" fmla="*/ 0 h 6882961"/>
              <a:gd name="connsiteX2" fmla="*/ 4572000 w 4572000"/>
              <a:gd name="connsiteY2" fmla="*/ 6882961 h 6882961"/>
              <a:gd name="connsiteX3" fmla="*/ 0 w 4572000"/>
              <a:gd name="connsiteY3" fmla="*/ 6882961 h 6882961"/>
              <a:gd name="connsiteX4" fmla="*/ 0 w 4572000"/>
              <a:gd name="connsiteY4" fmla="*/ 0 h 6882961"/>
              <a:gd name="connsiteX0" fmla="*/ 0 w 4572000"/>
              <a:gd name="connsiteY0" fmla="*/ 0 h 6882961"/>
              <a:gd name="connsiteX1" fmla="*/ 4283901 w 4572000"/>
              <a:gd name="connsiteY1" fmla="*/ 12526 h 6882961"/>
              <a:gd name="connsiteX2" fmla="*/ 4572000 w 4572000"/>
              <a:gd name="connsiteY2" fmla="*/ 6882961 h 6882961"/>
              <a:gd name="connsiteX3" fmla="*/ 0 w 4572000"/>
              <a:gd name="connsiteY3" fmla="*/ 6882961 h 6882961"/>
              <a:gd name="connsiteX4" fmla="*/ 0 w 4572000"/>
              <a:gd name="connsiteY4" fmla="*/ 0 h 6882961"/>
              <a:gd name="connsiteX0" fmla="*/ 0 w 4283901"/>
              <a:gd name="connsiteY0" fmla="*/ 0 h 6889224"/>
              <a:gd name="connsiteX1" fmla="*/ 4283901 w 4283901"/>
              <a:gd name="connsiteY1" fmla="*/ 12526 h 6889224"/>
              <a:gd name="connsiteX2" fmla="*/ 4133589 w 4283901"/>
              <a:gd name="connsiteY2" fmla="*/ 6889224 h 6889224"/>
              <a:gd name="connsiteX3" fmla="*/ 0 w 4283901"/>
              <a:gd name="connsiteY3" fmla="*/ 6882961 h 6889224"/>
              <a:gd name="connsiteX4" fmla="*/ 0 w 4283901"/>
              <a:gd name="connsiteY4" fmla="*/ 0 h 6889224"/>
              <a:gd name="connsiteX0" fmla="*/ 0 w 4429496"/>
              <a:gd name="connsiteY0" fmla="*/ 0 h 6889224"/>
              <a:gd name="connsiteX1" fmla="*/ 4283901 w 4429496"/>
              <a:gd name="connsiteY1" fmla="*/ 12526 h 6889224"/>
              <a:gd name="connsiteX2" fmla="*/ 4133589 w 4429496"/>
              <a:gd name="connsiteY2" fmla="*/ 6889224 h 6889224"/>
              <a:gd name="connsiteX3" fmla="*/ 0 w 4429496"/>
              <a:gd name="connsiteY3" fmla="*/ 6882961 h 6889224"/>
              <a:gd name="connsiteX4" fmla="*/ 0 w 4429496"/>
              <a:gd name="connsiteY4" fmla="*/ 0 h 6889224"/>
              <a:gd name="connsiteX0" fmla="*/ 0 w 4492859"/>
              <a:gd name="connsiteY0" fmla="*/ 0 h 6889224"/>
              <a:gd name="connsiteX1" fmla="*/ 4283901 w 4492859"/>
              <a:gd name="connsiteY1" fmla="*/ 12526 h 6889224"/>
              <a:gd name="connsiteX2" fmla="*/ 4133589 w 4492859"/>
              <a:gd name="connsiteY2" fmla="*/ 6889224 h 6889224"/>
              <a:gd name="connsiteX3" fmla="*/ 0 w 4492859"/>
              <a:gd name="connsiteY3" fmla="*/ 6882961 h 6889224"/>
              <a:gd name="connsiteX4" fmla="*/ 0 w 4492859"/>
              <a:gd name="connsiteY4" fmla="*/ 0 h 6889224"/>
              <a:gd name="connsiteX0" fmla="*/ 0 w 4501193"/>
              <a:gd name="connsiteY0" fmla="*/ 0 h 6889224"/>
              <a:gd name="connsiteX1" fmla="*/ 4302690 w 4501193"/>
              <a:gd name="connsiteY1" fmla="*/ 12526 h 6889224"/>
              <a:gd name="connsiteX2" fmla="*/ 4133589 w 4501193"/>
              <a:gd name="connsiteY2" fmla="*/ 6889224 h 6889224"/>
              <a:gd name="connsiteX3" fmla="*/ 0 w 4501193"/>
              <a:gd name="connsiteY3" fmla="*/ 6882961 h 6889224"/>
              <a:gd name="connsiteX4" fmla="*/ 0 w 4501193"/>
              <a:gd name="connsiteY4" fmla="*/ 0 h 6889224"/>
              <a:gd name="connsiteX0" fmla="*/ 0 w 4511648"/>
              <a:gd name="connsiteY0" fmla="*/ 0 h 6895487"/>
              <a:gd name="connsiteX1" fmla="*/ 4302690 w 4511648"/>
              <a:gd name="connsiteY1" fmla="*/ 12526 h 6895487"/>
              <a:gd name="connsiteX2" fmla="*/ 4152378 w 4511648"/>
              <a:gd name="connsiteY2" fmla="*/ 6895487 h 6895487"/>
              <a:gd name="connsiteX3" fmla="*/ 0 w 4511648"/>
              <a:gd name="connsiteY3" fmla="*/ 6882961 h 6895487"/>
              <a:gd name="connsiteX4" fmla="*/ 0 w 4511648"/>
              <a:gd name="connsiteY4" fmla="*/ 0 h 6895487"/>
              <a:gd name="connsiteX0" fmla="*/ 0 w 4504076"/>
              <a:gd name="connsiteY0" fmla="*/ 0 h 6895487"/>
              <a:gd name="connsiteX1" fmla="*/ 4302690 w 4504076"/>
              <a:gd name="connsiteY1" fmla="*/ 12526 h 6895487"/>
              <a:gd name="connsiteX2" fmla="*/ 4152378 w 4504076"/>
              <a:gd name="connsiteY2" fmla="*/ 6895487 h 6895487"/>
              <a:gd name="connsiteX3" fmla="*/ 0 w 4504076"/>
              <a:gd name="connsiteY3" fmla="*/ 6882961 h 6895487"/>
              <a:gd name="connsiteX4" fmla="*/ 0 w 4504076"/>
              <a:gd name="connsiteY4" fmla="*/ 0 h 6895487"/>
              <a:gd name="connsiteX0" fmla="*/ 0 w 4504076"/>
              <a:gd name="connsiteY0" fmla="*/ 0 h 6882961"/>
              <a:gd name="connsiteX1" fmla="*/ 4302690 w 4504076"/>
              <a:gd name="connsiteY1" fmla="*/ 12526 h 6882961"/>
              <a:gd name="connsiteX2" fmla="*/ 4152378 w 4504076"/>
              <a:gd name="connsiteY2" fmla="*/ 6882961 h 6882961"/>
              <a:gd name="connsiteX3" fmla="*/ 0 w 4504076"/>
              <a:gd name="connsiteY3" fmla="*/ 6882961 h 6882961"/>
              <a:gd name="connsiteX4" fmla="*/ 0 w 4504076"/>
              <a:gd name="connsiteY4" fmla="*/ 0 h 688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076" h="6882961">
                <a:moveTo>
                  <a:pt x="0" y="0"/>
                </a:moveTo>
                <a:lnTo>
                  <a:pt x="4302690" y="12526"/>
                </a:lnTo>
                <a:cubicBezTo>
                  <a:pt x="4459266" y="1709773"/>
                  <a:pt x="4728575" y="4766092"/>
                  <a:pt x="4152378" y="6882961"/>
                </a:cubicBezTo>
                <a:lnTo>
                  <a:pt x="0" y="6882961"/>
                </a:lnTo>
                <a:lnTo>
                  <a:pt x="0" y="0"/>
                </a:lnTo>
                <a:close/>
              </a:path>
            </a:pathLst>
          </a:custGeom>
        </p:spPr>
        <p:txBody>
          <a:bodyPr/>
          <a:lstStyle/>
          <a:p>
            <a:endParaRPr lang="en-GB"/>
          </a:p>
        </p:txBody>
      </p:sp>
      <p:pic>
        <p:nvPicPr>
          <p:cNvPr id="4" name="Picture 3">
            <a:extLst>
              <a:ext uri="{FF2B5EF4-FFF2-40B4-BE49-F238E27FC236}">
                <a16:creationId xmlns:a16="http://schemas.microsoft.com/office/drawing/2014/main" id="{6069ECAB-91B3-AAAD-9255-F61096B5DC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359526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EE476F2-61EB-CEB1-73B4-2DA78C1C4B93}"/>
              </a:ext>
            </a:extLst>
          </p:cNvPr>
          <p:cNvSpPr/>
          <p:nvPr userDrawn="1"/>
        </p:nvSpPr>
        <p:spPr>
          <a:xfrm>
            <a:off x="4609576" y="-13849"/>
            <a:ext cx="4540685" cy="3973632"/>
          </a:xfrm>
          <a:custGeom>
            <a:avLst/>
            <a:gdLst>
              <a:gd name="connsiteX0" fmla="*/ 0 w 4521896"/>
              <a:gd name="connsiteY0" fmla="*/ 0 h 3965568"/>
              <a:gd name="connsiteX1" fmla="*/ 4521896 w 4521896"/>
              <a:gd name="connsiteY1" fmla="*/ 0 h 3965568"/>
              <a:gd name="connsiteX2" fmla="*/ 4521896 w 4521896"/>
              <a:gd name="connsiteY2" fmla="*/ 3965568 h 3965568"/>
              <a:gd name="connsiteX3" fmla="*/ 0 w 4521896"/>
              <a:gd name="connsiteY3" fmla="*/ 3965568 h 3965568"/>
              <a:gd name="connsiteX4" fmla="*/ 0 w 4521896"/>
              <a:gd name="connsiteY4" fmla="*/ 0 h 3965568"/>
              <a:gd name="connsiteX0" fmla="*/ 0 w 4521896"/>
              <a:gd name="connsiteY0" fmla="*/ 0 h 3965568"/>
              <a:gd name="connsiteX1" fmla="*/ 4521896 w 4521896"/>
              <a:gd name="connsiteY1" fmla="*/ 0 h 3965568"/>
              <a:gd name="connsiteX2" fmla="*/ 4503107 w 4521896"/>
              <a:gd name="connsiteY2" fmla="*/ 3765151 h 3965568"/>
              <a:gd name="connsiteX3" fmla="*/ 0 w 4521896"/>
              <a:gd name="connsiteY3" fmla="*/ 3965568 h 3965568"/>
              <a:gd name="connsiteX4" fmla="*/ 0 w 4521896"/>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5568"/>
              <a:gd name="connsiteX1" fmla="*/ 4521896 w 4546948"/>
              <a:gd name="connsiteY1" fmla="*/ 0 h 3965568"/>
              <a:gd name="connsiteX2" fmla="*/ 4546948 w 4546948"/>
              <a:gd name="connsiteY2" fmla="*/ 3840307 h 3965568"/>
              <a:gd name="connsiteX3" fmla="*/ 0 w 4546948"/>
              <a:gd name="connsiteY3" fmla="*/ 3965568 h 3965568"/>
              <a:gd name="connsiteX4" fmla="*/ 0 w 4546948"/>
              <a:gd name="connsiteY4" fmla="*/ 0 h 3965568"/>
              <a:gd name="connsiteX0" fmla="*/ 0 w 4546948"/>
              <a:gd name="connsiteY0" fmla="*/ 0 h 3967038"/>
              <a:gd name="connsiteX1" fmla="*/ 4521896 w 4546948"/>
              <a:gd name="connsiteY1" fmla="*/ 0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28159 w 4546948"/>
              <a:gd name="connsiteY1" fmla="*/ 12526 h 3967038"/>
              <a:gd name="connsiteX2" fmla="*/ 4546948 w 4546948"/>
              <a:gd name="connsiteY2" fmla="*/ 3840307 h 3967038"/>
              <a:gd name="connsiteX3" fmla="*/ 0 w 4546948"/>
              <a:gd name="connsiteY3" fmla="*/ 3965568 h 3967038"/>
              <a:gd name="connsiteX4" fmla="*/ 0 w 4546948"/>
              <a:gd name="connsiteY4" fmla="*/ 0 h 3967038"/>
              <a:gd name="connsiteX0" fmla="*/ 0 w 4546948"/>
              <a:gd name="connsiteY0" fmla="*/ 0 h 3967038"/>
              <a:gd name="connsiteX1" fmla="*/ 4515702 w 4546948"/>
              <a:gd name="connsiteY1" fmla="*/ 6274 h 3967038"/>
              <a:gd name="connsiteX2" fmla="*/ 4546948 w 4546948"/>
              <a:gd name="connsiteY2" fmla="*/ 3840307 h 3967038"/>
              <a:gd name="connsiteX3" fmla="*/ 0 w 4546948"/>
              <a:gd name="connsiteY3" fmla="*/ 3965568 h 3967038"/>
              <a:gd name="connsiteX4" fmla="*/ 0 w 4546948"/>
              <a:gd name="connsiteY4" fmla="*/ 0 h 3967038"/>
              <a:gd name="connsiteX0" fmla="*/ 0 w 4515805"/>
              <a:gd name="connsiteY0" fmla="*/ 0 h 3967126"/>
              <a:gd name="connsiteX1" fmla="*/ 4515702 w 4515805"/>
              <a:gd name="connsiteY1" fmla="*/ 6274 h 3967126"/>
              <a:gd name="connsiteX2" fmla="*/ 4515805 w 4515805"/>
              <a:gd name="connsiteY2" fmla="*/ 3846560 h 3967126"/>
              <a:gd name="connsiteX3" fmla="*/ 0 w 4515805"/>
              <a:gd name="connsiteY3" fmla="*/ 3965568 h 3967126"/>
              <a:gd name="connsiteX4" fmla="*/ 0 w 4515805"/>
              <a:gd name="connsiteY4" fmla="*/ 0 h 396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805" h="3967126">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95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8">
            <a:extLst>
              <a:ext uri="{FF2B5EF4-FFF2-40B4-BE49-F238E27FC236}">
                <a16:creationId xmlns:a16="http://schemas.microsoft.com/office/drawing/2014/main" id="{FAA344DE-C57A-A876-59CF-4B077B0203CC}"/>
              </a:ext>
            </a:extLst>
          </p:cNvPr>
          <p:cNvSpPr/>
          <p:nvPr userDrawn="1"/>
        </p:nvSpPr>
        <p:spPr>
          <a:xfrm rot="16200000">
            <a:off x="1050789" y="3053926"/>
            <a:ext cx="6882961" cy="747897"/>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33614 w 9217154"/>
              <a:gd name="connsiteY0" fmla="*/ 0 h 364280"/>
              <a:gd name="connsiteX1" fmla="*/ 9217154 w 9217154"/>
              <a:gd name="connsiteY1" fmla="*/ 93995 h 364280"/>
              <a:gd name="connsiteX2" fmla="*/ 9213472 w 9217154"/>
              <a:gd name="connsiteY2" fmla="*/ 290343 h 364280"/>
              <a:gd name="connsiteX3" fmla="*/ 0 w 9217154"/>
              <a:gd name="connsiteY3" fmla="*/ 186758 h 364280"/>
              <a:gd name="connsiteX4" fmla="*/ 33614 w 9217154"/>
              <a:gd name="connsiteY4" fmla="*/ 0 h 364280"/>
              <a:gd name="connsiteX0" fmla="*/ 0 w 9220391"/>
              <a:gd name="connsiteY0" fmla="*/ 0 h 364280"/>
              <a:gd name="connsiteX1" fmla="*/ 9220391 w 9220391"/>
              <a:gd name="connsiteY1" fmla="*/ 93995 h 364280"/>
              <a:gd name="connsiteX2" fmla="*/ 9216709 w 9220391"/>
              <a:gd name="connsiteY2" fmla="*/ 290343 h 364280"/>
              <a:gd name="connsiteX3" fmla="*/ 3237 w 9220391"/>
              <a:gd name="connsiteY3" fmla="*/ 186758 h 364280"/>
              <a:gd name="connsiteX4" fmla="*/ 0 w 9220391"/>
              <a:gd name="connsiteY4" fmla="*/ 0 h 364280"/>
              <a:gd name="connsiteX0" fmla="*/ 15189 w 9235580"/>
              <a:gd name="connsiteY0" fmla="*/ 0 h 391869"/>
              <a:gd name="connsiteX1" fmla="*/ 9235580 w 9235580"/>
              <a:gd name="connsiteY1" fmla="*/ 93995 h 391869"/>
              <a:gd name="connsiteX2" fmla="*/ 9231898 w 9235580"/>
              <a:gd name="connsiteY2" fmla="*/ 290343 h 391869"/>
              <a:gd name="connsiteX3" fmla="*/ 0 w 9235580"/>
              <a:gd name="connsiteY3" fmla="*/ 257525 h 391869"/>
              <a:gd name="connsiteX4" fmla="*/ 15189 w 9235580"/>
              <a:gd name="connsiteY4" fmla="*/ 0 h 391869"/>
              <a:gd name="connsiteX0" fmla="*/ 24402 w 9235580"/>
              <a:gd name="connsiteY0" fmla="*/ 0 h 388144"/>
              <a:gd name="connsiteX1" fmla="*/ 9235580 w 9235580"/>
              <a:gd name="connsiteY1" fmla="*/ 90270 h 388144"/>
              <a:gd name="connsiteX2" fmla="*/ 9231898 w 9235580"/>
              <a:gd name="connsiteY2" fmla="*/ 286618 h 388144"/>
              <a:gd name="connsiteX3" fmla="*/ 0 w 9235580"/>
              <a:gd name="connsiteY3" fmla="*/ 253800 h 388144"/>
              <a:gd name="connsiteX4" fmla="*/ 24402 w 9235580"/>
              <a:gd name="connsiteY4" fmla="*/ 0 h 388144"/>
              <a:gd name="connsiteX0" fmla="*/ 0 w 9211178"/>
              <a:gd name="connsiteY0" fmla="*/ 0 h 389918"/>
              <a:gd name="connsiteX1" fmla="*/ 9211178 w 9211178"/>
              <a:gd name="connsiteY1" fmla="*/ 90270 h 389918"/>
              <a:gd name="connsiteX2" fmla="*/ 9207496 w 9211178"/>
              <a:gd name="connsiteY2" fmla="*/ 286618 h 389918"/>
              <a:gd name="connsiteX3" fmla="*/ 12447 w 9211178"/>
              <a:gd name="connsiteY3" fmla="*/ 257526 h 389918"/>
              <a:gd name="connsiteX4" fmla="*/ 0 w 9211178"/>
              <a:gd name="connsiteY4" fmla="*/ 0 h 389918"/>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392525"/>
              <a:gd name="connsiteX1" fmla="*/ 9204731 w 9204731"/>
              <a:gd name="connsiteY1" fmla="*/ 92877 h 392525"/>
              <a:gd name="connsiteX2" fmla="*/ 9201049 w 9204731"/>
              <a:gd name="connsiteY2" fmla="*/ 289225 h 392525"/>
              <a:gd name="connsiteX3" fmla="*/ 6000 w 9204731"/>
              <a:gd name="connsiteY3" fmla="*/ 260133 h 392525"/>
              <a:gd name="connsiteX4" fmla="*/ 0 w 9204731"/>
              <a:gd name="connsiteY4" fmla="*/ 0 h 392525"/>
              <a:gd name="connsiteX0" fmla="*/ 0 w 9204731"/>
              <a:gd name="connsiteY0" fmla="*/ 0 h 402252"/>
              <a:gd name="connsiteX1" fmla="*/ 9204731 w 9204731"/>
              <a:gd name="connsiteY1" fmla="*/ 92877 h 402252"/>
              <a:gd name="connsiteX2" fmla="*/ 9201049 w 9204731"/>
              <a:gd name="connsiteY2" fmla="*/ 289225 h 402252"/>
              <a:gd name="connsiteX3" fmla="*/ 6000 w 9204731"/>
              <a:gd name="connsiteY3" fmla="*/ 260133 h 402252"/>
              <a:gd name="connsiteX4" fmla="*/ 0 w 9204731"/>
              <a:gd name="connsiteY4" fmla="*/ 0 h 402252"/>
              <a:gd name="connsiteX0" fmla="*/ 0 w 9204731"/>
              <a:gd name="connsiteY0" fmla="*/ 0 h 406622"/>
              <a:gd name="connsiteX1" fmla="*/ 9204731 w 9204731"/>
              <a:gd name="connsiteY1" fmla="*/ 92877 h 406622"/>
              <a:gd name="connsiteX2" fmla="*/ 9201049 w 9204731"/>
              <a:gd name="connsiteY2" fmla="*/ 289225 h 406622"/>
              <a:gd name="connsiteX3" fmla="*/ 6000 w 9204731"/>
              <a:gd name="connsiteY3" fmla="*/ 260133 h 406622"/>
              <a:gd name="connsiteX4" fmla="*/ 0 w 9204731"/>
              <a:gd name="connsiteY4" fmla="*/ 0 h 406622"/>
              <a:gd name="connsiteX0" fmla="*/ 0 w 9222851"/>
              <a:gd name="connsiteY0" fmla="*/ 0 h 405160"/>
              <a:gd name="connsiteX1" fmla="*/ 9204731 w 9222851"/>
              <a:gd name="connsiteY1" fmla="*/ 92877 h 405160"/>
              <a:gd name="connsiteX2" fmla="*/ 9222799 w 9222851"/>
              <a:gd name="connsiteY2" fmla="*/ 286294 h 405160"/>
              <a:gd name="connsiteX3" fmla="*/ 6000 w 9222851"/>
              <a:gd name="connsiteY3" fmla="*/ 260133 h 405160"/>
              <a:gd name="connsiteX4" fmla="*/ 0 w 9222851"/>
              <a:gd name="connsiteY4" fmla="*/ 0 h 405160"/>
              <a:gd name="connsiteX0" fmla="*/ 0 w 9222964"/>
              <a:gd name="connsiteY0" fmla="*/ 0 h 405160"/>
              <a:gd name="connsiteX1" fmla="*/ 9219232 w 9222964"/>
              <a:gd name="connsiteY1" fmla="*/ 87015 h 405160"/>
              <a:gd name="connsiteX2" fmla="*/ 9222799 w 9222964"/>
              <a:gd name="connsiteY2" fmla="*/ 286294 h 405160"/>
              <a:gd name="connsiteX3" fmla="*/ 6000 w 9222964"/>
              <a:gd name="connsiteY3" fmla="*/ 260133 h 405160"/>
              <a:gd name="connsiteX4" fmla="*/ 0 w 9222964"/>
              <a:gd name="connsiteY4" fmla="*/ 0 h 40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964" h="40516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60A3F667-D4CA-B2CE-35BC-4CBA959925E3}"/>
              </a:ext>
            </a:extLst>
          </p:cNvPr>
          <p:cNvSpPr>
            <a:spLocks noGrp="1"/>
          </p:cNvSpPr>
          <p:nvPr>
            <p:ph type="body" sz="quarter" idx="11" hasCustomPrompt="1"/>
          </p:nvPr>
        </p:nvSpPr>
        <p:spPr>
          <a:xfrm>
            <a:off x="4916323" y="567398"/>
            <a:ext cx="4114943" cy="1158745"/>
          </a:xfrm>
          <a:prstGeom prst="rect">
            <a:avLst/>
          </a:prstGeom>
        </p:spPr>
        <p:txBody>
          <a:bodyPr anchor="t"/>
          <a:lstStyle>
            <a:lvl1pPr marL="0" indent="0">
              <a:spcBef>
                <a:spcPts val="0"/>
              </a:spcBef>
              <a:buFontTx/>
              <a:buNone/>
              <a:defRPr sz="32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Master headline</a:t>
            </a:r>
          </a:p>
        </p:txBody>
      </p:sp>
      <p:sp>
        <p:nvSpPr>
          <p:cNvPr id="13" name="Text Placeholder 4">
            <a:extLst>
              <a:ext uri="{FF2B5EF4-FFF2-40B4-BE49-F238E27FC236}">
                <a16:creationId xmlns:a16="http://schemas.microsoft.com/office/drawing/2014/main" id="{3DE98918-048B-6CB6-0181-CA3A2F2E282C}"/>
              </a:ext>
            </a:extLst>
          </p:cNvPr>
          <p:cNvSpPr>
            <a:spLocks noGrp="1"/>
          </p:cNvSpPr>
          <p:nvPr>
            <p:ph type="body" sz="quarter" idx="13" hasCustomPrompt="1"/>
          </p:nvPr>
        </p:nvSpPr>
        <p:spPr>
          <a:xfrm>
            <a:off x="4916324" y="1731957"/>
            <a:ext cx="3954300"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 subhead to add further information</a:t>
            </a:r>
          </a:p>
        </p:txBody>
      </p:sp>
      <p:sp>
        <p:nvSpPr>
          <p:cNvPr id="3" name="Picture Placeholder 9">
            <a:extLst>
              <a:ext uri="{FF2B5EF4-FFF2-40B4-BE49-F238E27FC236}">
                <a16:creationId xmlns:a16="http://schemas.microsoft.com/office/drawing/2014/main" id="{5D66812D-C67D-56DA-D696-8EE31207050F}"/>
              </a:ext>
            </a:extLst>
          </p:cNvPr>
          <p:cNvSpPr>
            <a:spLocks noGrp="1"/>
          </p:cNvSpPr>
          <p:nvPr>
            <p:ph type="pic" sz="quarter" idx="10"/>
          </p:nvPr>
        </p:nvSpPr>
        <p:spPr>
          <a:xfrm>
            <a:off x="1" y="-13848"/>
            <a:ext cx="4504076" cy="6882961"/>
          </a:xfrm>
          <a:custGeom>
            <a:avLst/>
            <a:gdLst>
              <a:gd name="connsiteX0" fmla="*/ 0 w 4572000"/>
              <a:gd name="connsiteY0" fmla="*/ 0 h 6882961"/>
              <a:gd name="connsiteX1" fmla="*/ 4572000 w 4572000"/>
              <a:gd name="connsiteY1" fmla="*/ 0 h 6882961"/>
              <a:gd name="connsiteX2" fmla="*/ 4572000 w 4572000"/>
              <a:gd name="connsiteY2" fmla="*/ 6882961 h 6882961"/>
              <a:gd name="connsiteX3" fmla="*/ 0 w 4572000"/>
              <a:gd name="connsiteY3" fmla="*/ 6882961 h 6882961"/>
              <a:gd name="connsiteX4" fmla="*/ 0 w 4572000"/>
              <a:gd name="connsiteY4" fmla="*/ 0 h 6882961"/>
              <a:gd name="connsiteX0" fmla="*/ 0 w 4572000"/>
              <a:gd name="connsiteY0" fmla="*/ 0 h 6882961"/>
              <a:gd name="connsiteX1" fmla="*/ 4283901 w 4572000"/>
              <a:gd name="connsiteY1" fmla="*/ 12526 h 6882961"/>
              <a:gd name="connsiteX2" fmla="*/ 4572000 w 4572000"/>
              <a:gd name="connsiteY2" fmla="*/ 6882961 h 6882961"/>
              <a:gd name="connsiteX3" fmla="*/ 0 w 4572000"/>
              <a:gd name="connsiteY3" fmla="*/ 6882961 h 6882961"/>
              <a:gd name="connsiteX4" fmla="*/ 0 w 4572000"/>
              <a:gd name="connsiteY4" fmla="*/ 0 h 6882961"/>
              <a:gd name="connsiteX0" fmla="*/ 0 w 4283901"/>
              <a:gd name="connsiteY0" fmla="*/ 0 h 6889224"/>
              <a:gd name="connsiteX1" fmla="*/ 4283901 w 4283901"/>
              <a:gd name="connsiteY1" fmla="*/ 12526 h 6889224"/>
              <a:gd name="connsiteX2" fmla="*/ 4133589 w 4283901"/>
              <a:gd name="connsiteY2" fmla="*/ 6889224 h 6889224"/>
              <a:gd name="connsiteX3" fmla="*/ 0 w 4283901"/>
              <a:gd name="connsiteY3" fmla="*/ 6882961 h 6889224"/>
              <a:gd name="connsiteX4" fmla="*/ 0 w 4283901"/>
              <a:gd name="connsiteY4" fmla="*/ 0 h 6889224"/>
              <a:gd name="connsiteX0" fmla="*/ 0 w 4429496"/>
              <a:gd name="connsiteY0" fmla="*/ 0 h 6889224"/>
              <a:gd name="connsiteX1" fmla="*/ 4283901 w 4429496"/>
              <a:gd name="connsiteY1" fmla="*/ 12526 h 6889224"/>
              <a:gd name="connsiteX2" fmla="*/ 4133589 w 4429496"/>
              <a:gd name="connsiteY2" fmla="*/ 6889224 h 6889224"/>
              <a:gd name="connsiteX3" fmla="*/ 0 w 4429496"/>
              <a:gd name="connsiteY3" fmla="*/ 6882961 h 6889224"/>
              <a:gd name="connsiteX4" fmla="*/ 0 w 4429496"/>
              <a:gd name="connsiteY4" fmla="*/ 0 h 6889224"/>
              <a:gd name="connsiteX0" fmla="*/ 0 w 4492859"/>
              <a:gd name="connsiteY0" fmla="*/ 0 h 6889224"/>
              <a:gd name="connsiteX1" fmla="*/ 4283901 w 4492859"/>
              <a:gd name="connsiteY1" fmla="*/ 12526 h 6889224"/>
              <a:gd name="connsiteX2" fmla="*/ 4133589 w 4492859"/>
              <a:gd name="connsiteY2" fmla="*/ 6889224 h 6889224"/>
              <a:gd name="connsiteX3" fmla="*/ 0 w 4492859"/>
              <a:gd name="connsiteY3" fmla="*/ 6882961 h 6889224"/>
              <a:gd name="connsiteX4" fmla="*/ 0 w 4492859"/>
              <a:gd name="connsiteY4" fmla="*/ 0 h 6889224"/>
              <a:gd name="connsiteX0" fmla="*/ 0 w 4501193"/>
              <a:gd name="connsiteY0" fmla="*/ 0 h 6889224"/>
              <a:gd name="connsiteX1" fmla="*/ 4302690 w 4501193"/>
              <a:gd name="connsiteY1" fmla="*/ 12526 h 6889224"/>
              <a:gd name="connsiteX2" fmla="*/ 4133589 w 4501193"/>
              <a:gd name="connsiteY2" fmla="*/ 6889224 h 6889224"/>
              <a:gd name="connsiteX3" fmla="*/ 0 w 4501193"/>
              <a:gd name="connsiteY3" fmla="*/ 6882961 h 6889224"/>
              <a:gd name="connsiteX4" fmla="*/ 0 w 4501193"/>
              <a:gd name="connsiteY4" fmla="*/ 0 h 6889224"/>
              <a:gd name="connsiteX0" fmla="*/ 0 w 4511648"/>
              <a:gd name="connsiteY0" fmla="*/ 0 h 6895487"/>
              <a:gd name="connsiteX1" fmla="*/ 4302690 w 4511648"/>
              <a:gd name="connsiteY1" fmla="*/ 12526 h 6895487"/>
              <a:gd name="connsiteX2" fmla="*/ 4152378 w 4511648"/>
              <a:gd name="connsiteY2" fmla="*/ 6895487 h 6895487"/>
              <a:gd name="connsiteX3" fmla="*/ 0 w 4511648"/>
              <a:gd name="connsiteY3" fmla="*/ 6882961 h 6895487"/>
              <a:gd name="connsiteX4" fmla="*/ 0 w 4511648"/>
              <a:gd name="connsiteY4" fmla="*/ 0 h 6895487"/>
              <a:gd name="connsiteX0" fmla="*/ 0 w 4504076"/>
              <a:gd name="connsiteY0" fmla="*/ 0 h 6895487"/>
              <a:gd name="connsiteX1" fmla="*/ 4302690 w 4504076"/>
              <a:gd name="connsiteY1" fmla="*/ 12526 h 6895487"/>
              <a:gd name="connsiteX2" fmla="*/ 4152378 w 4504076"/>
              <a:gd name="connsiteY2" fmla="*/ 6895487 h 6895487"/>
              <a:gd name="connsiteX3" fmla="*/ 0 w 4504076"/>
              <a:gd name="connsiteY3" fmla="*/ 6882961 h 6895487"/>
              <a:gd name="connsiteX4" fmla="*/ 0 w 4504076"/>
              <a:gd name="connsiteY4" fmla="*/ 0 h 6895487"/>
              <a:gd name="connsiteX0" fmla="*/ 0 w 4504076"/>
              <a:gd name="connsiteY0" fmla="*/ 0 h 6882961"/>
              <a:gd name="connsiteX1" fmla="*/ 4302690 w 4504076"/>
              <a:gd name="connsiteY1" fmla="*/ 12526 h 6882961"/>
              <a:gd name="connsiteX2" fmla="*/ 4152378 w 4504076"/>
              <a:gd name="connsiteY2" fmla="*/ 6882961 h 6882961"/>
              <a:gd name="connsiteX3" fmla="*/ 0 w 4504076"/>
              <a:gd name="connsiteY3" fmla="*/ 6882961 h 6882961"/>
              <a:gd name="connsiteX4" fmla="*/ 0 w 4504076"/>
              <a:gd name="connsiteY4" fmla="*/ 0 h 688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076" h="6882961">
                <a:moveTo>
                  <a:pt x="0" y="0"/>
                </a:moveTo>
                <a:lnTo>
                  <a:pt x="4302690" y="12526"/>
                </a:lnTo>
                <a:cubicBezTo>
                  <a:pt x="4459266" y="1709773"/>
                  <a:pt x="4728575" y="4766092"/>
                  <a:pt x="4152378" y="6882961"/>
                </a:cubicBezTo>
                <a:lnTo>
                  <a:pt x="0" y="6882961"/>
                </a:lnTo>
                <a:lnTo>
                  <a:pt x="0" y="0"/>
                </a:lnTo>
                <a:close/>
              </a:path>
            </a:pathLst>
          </a:custGeom>
        </p:spPr>
        <p:txBody>
          <a:bodyPr/>
          <a:lstStyle/>
          <a:p>
            <a:endParaRPr lang="en-GB"/>
          </a:p>
        </p:txBody>
      </p:sp>
      <p:pic>
        <p:nvPicPr>
          <p:cNvPr id="4" name="Picture 3">
            <a:extLst>
              <a:ext uri="{FF2B5EF4-FFF2-40B4-BE49-F238E27FC236}">
                <a16:creationId xmlns:a16="http://schemas.microsoft.com/office/drawing/2014/main" id="{2AB22AAE-3B88-8B65-DA76-034C3FD6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8" y="5988289"/>
            <a:ext cx="2013615" cy="602434"/>
          </a:xfrm>
          <a:prstGeom prst="rect">
            <a:avLst/>
          </a:prstGeom>
        </p:spPr>
      </p:pic>
    </p:spTree>
    <p:extLst>
      <p:ext uri="{BB962C8B-B14F-4D97-AF65-F5344CB8AC3E}">
        <p14:creationId xmlns:p14="http://schemas.microsoft.com/office/powerpoint/2010/main" val="404374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text only 2 columns (no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B2EE5-C458-B4BC-A4B7-1ADD169CB806}"/>
              </a:ext>
            </a:extLst>
          </p:cNvPr>
          <p:cNvSpPr/>
          <p:nvPr userDrawn="1"/>
        </p:nvSpPr>
        <p:spPr>
          <a:xfrm>
            <a:off x="-15537" y="-83819"/>
            <a:ext cx="9172063" cy="1894364"/>
          </a:xfrm>
          <a:custGeom>
            <a:avLst/>
            <a:gdLst>
              <a:gd name="connsiteX0" fmla="*/ 0 w 9294312"/>
              <a:gd name="connsiteY0" fmla="*/ 0 h 1521912"/>
              <a:gd name="connsiteX1" fmla="*/ 9294312 w 9294312"/>
              <a:gd name="connsiteY1" fmla="*/ 0 h 1521912"/>
              <a:gd name="connsiteX2" fmla="*/ 9294312 w 9294312"/>
              <a:gd name="connsiteY2" fmla="*/ 1521912 h 1521912"/>
              <a:gd name="connsiteX3" fmla="*/ 0 w 9294312"/>
              <a:gd name="connsiteY3" fmla="*/ 1521912 h 1521912"/>
              <a:gd name="connsiteX4" fmla="*/ 0 w 9294312"/>
              <a:gd name="connsiteY4" fmla="*/ 0 h 1521912"/>
              <a:gd name="connsiteX0" fmla="*/ 0 w 9294312"/>
              <a:gd name="connsiteY0" fmla="*/ 0 h 1766170"/>
              <a:gd name="connsiteX1" fmla="*/ 9294312 w 9294312"/>
              <a:gd name="connsiteY1" fmla="*/ 0 h 1766170"/>
              <a:gd name="connsiteX2" fmla="*/ 9294312 w 9294312"/>
              <a:gd name="connsiteY2" fmla="*/ 1521912 h 1766170"/>
              <a:gd name="connsiteX3" fmla="*/ 50104 w 9294312"/>
              <a:gd name="connsiteY3" fmla="*/ 1766170 h 1766170"/>
              <a:gd name="connsiteX4" fmla="*/ 0 w 9294312"/>
              <a:gd name="connsiteY4" fmla="*/ 0 h 1766170"/>
              <a:gd name="connsiteX0" fmla="*/ 0 w 9294312"/>
              <a:gd name="connsiteY0" fmla="*/ 0 h 1908657"/>
              <a:gd name="connsiteX1" fmla="*/ 9294312 w 9294312"/>
              <a:gd name="connsiteY1" fmla="*/ 0 h 1908657"/>
              <a:gd name="connsiteX2" fmla="*/ 9294312 w 9294312"/>
              <a:gd name="connsiteY2" fmla="*/ 1521912 h 1908657"/>
              <a:gd name="connsiteX3" fmla="*/ 50104 w 9294312"/>
              <a:gd name="connsiteY3" fmla="*/ 1766170 h 1908657"/>
              <a:gd name="connsiteX4" fmla="*/ 0 w 9294312"/>
              <a:gd name="connsiteY4" fmla="*/ 0 h 1908657"/>
              <a:gd name="connsiteX0" fmla="*/ 18789 w 9244208"/>
              <a:gd name="connsiteY0" fmla="*/ 338202 h 1908657"/>
              <a:gd name="connsiteX1" fmla="*/ 9244208 w 9244208"/>
              <a:gd name="connsiteY1" fmla="*/ 0 h 1908657"/>
              <a:gd name="connsiteX2" fmla="*/ 9244208 w 9244208"/>
              <a:gd name="connsiteY2" fmla="*/ 1521912 h 1908657"/>
              <a:gd name="connsiteX3" fmla="*/ 0 w 9244208"/>
              <a:gd name="connsiteY3" fmla="*/ 1766170 h 1908657"/>
              <a:gd name="connsiteX4" fmla="*/ 18789 w 9244208"/>
              <a:gd name="connsiteY4" fmla="*/ 338202 h 1908657"/>
              <a:gd name="connsiteX0" fmla="*/ 6263 w 9244208"/>
              <a:gd name="connsiteY0" fmla="*/ 93944 h 1908657"/>
              <a:gd name="connsiteX1" fmla="*/ 9244208 w 9244208"/>
              <a:gd name="connsiteY1" fmla="*/ 0 h 1908657"/>
              <a:gd name="connsiteX2" fmla="*/ 9244208 w 9244208"/>
              <a:gd name="connsiteY2" fmla="*/ 1521912 h 1908657"/>
              <a:gd name="connsiteX3" fmla="*/ 0 w 9244208"/>
              <a:gd name="connsiteY3" fmla="*/ 1766170 h 1908657"/>
              <a:gd name="connsiteX4" fmla="*/ 6263 w 9244208"/>
              <a:gd name="connsiteY4" fmla="*/ 93944 h 1908657"/>
              <a:gd name="connsiteX0" fmla="*/ 6263 w 9244208"/>
              <a:gd name="connsiteY0" fmla="*/ 12525 h 1827238"/>
              <a:gd name="connsiteX1" fmla="*/ 9144000 w 9244208"/>
              <a:gd name="connsiteY1" fmla="*/ 0 h 1827238"/>
              <a:gd name="connsiteX2" fmla="*/ 9244208 w 9244208"/>
              <a:gd name="connsiteY2" fmla="*/ 1440493 h 1827238"/>
              <a:gd name="connsiteX3" fmla="*/ 0 w 9244208"/>
              <a:gd name="connsiteY3" fmla="*/ 1684751 h 1827238"/>
              <a:gd name="connsiteX4" fmla="*/ 6263 w 9244208"/>
              <a:gd name="connsiteY4" fmla="*/ 12525 h 1827238"/>
              <a:gd name="connsiteX0" fmla="*/ 6263 w 9244208"/>
              <a:gd name="connsiteY0" fmla="*/ 0 h 1814713"/>
              <a:gd name="connsiteX1" fmla="*/ 9156526 w 9244208"/>
              <a:gd name="connsiteY1" fmla="*/ 1 h 1814713"/>
              <a:gd name="connsiteX2" fmla="*/ 9244208 w 9244208"/>
              <a:gd name="connsiteY2" fmla="*/ 1427968 h 1814713"/>
              <a:gd name="connsiteX3" fmla="*/ 0 w 9244208"/>
              <a:gd name="connsiteY3" fmla="*/ 1672226 h 1814713"/>
              <a:gd name="connsiteX4" fmla="*/ 6263 w 9244208"/>
              <a:gd name="connsiteY4" fmla="*/ 0 h 1814713"/>
              <a:gd name="connsiteX0" fmla="*/ 6263 w 9156526"/>
              <a:gd name="connsiteY0" fmla="*/ 0 h 1816807"/>
              <a:gd name="connsiteX1" fmla="*/ 9156526 w 9156526"/>
              <a:gd name="connsiteY1" fmla="*/ 1 h 1816807"/>
              <a:gd name="connsiteX2" fmla="*/ 9156526 w 9156526"/>
              <a:gd name="connsiteY2" fmla="*/ 1440494 h 1816807"/>
              <a:gd name="connsiteX3" fmla="*/ 0 w 9156526"/>
              <a:gd name="connsiteY3" fmla="*/ 1672226 h 1816807"/>
              <a:gd name="connsiteX4" fmla="*/ 6263 w 9156526"/>
              <a:gd name="connsiteY4" fmla="*/ 0 h 1816807"/>
              <a:gd name="connsiteX0" fmla="*/ 6263 w 9169052"/>
              <a:gd name="connsiteY0" fmla="*/ 0 h 1816807"/>
              <a:gd name="connsiteX1" fmla="*/ 9156526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 name="connsiteX0" fmla="*/ 6263 w 9169052"/>
              <a:gd name="connsiteY0" fmla="*/ 0 h 1816807"/>
              <a:gd name="connsiteX1" fmla="*/ 9169052 w 9169052"/>
              <a:gd name="connsiteY1" fmla="*/ 1 h 1816807"/>
              <a:gd name="connsiteX2" fmla="*/ 9169052 w 9169052"/>
              <a:gd name="connsiteY2" fmla="*/ 1440494 h 1816807"/>
              <a:gd name="connsiteX3" fmla="*/ 0 w 9169052"/>
              <a:gd name="connsiteY3" fmla="*/ 1672226 h 1816807"/>
              <a:gd name="connsiteX4" fmla="*/ 6263 w 9169052"/>
              <a:gd name="connsiteY4" fmla="*/ 0 h 181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052" h="1816807">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8">
            <a:extLst>
              <a:ext uri="{FF2B5EF4-FFF2-40B4-BE49-F238E27FC236}">
                <a16:creationId xmlns:a16="http://schemas.microsoft.com/office/drawing/2014/main" id="{6C7A0EF6-992D-9D58-3CA1-4B956D67F7DE}"/>
              </a:ext>
            </a:extLst>
          </p:cNvPr>
          <p:cNvSpPr/>
          <p:nvPr userDrawn="1"/>
        </p:nvSpPr>
        <p:spPr>
          <a:xfrm>
            <a:off x="-15537" y="1261015"/>
            <a:ext cx="9169470" cy="694684"/>
          </a:xfrm>
          <a:custGeom>
            <a:avLst/>
            <a:gdLst>
              <a:gd name="connsiteX0" fmla="*/ 0 w 9550400"/>
              <a:gd name="connsiteY0" fmla="*/ 0 h 316753"/>
              <a:gd name="connsiteX1" fmla="*/ 9550400 w 9550400"/>
              <a:gd name="connsiteY1" fmla="*/ 0 h 316753"/>
              <a:gd name="connsiteX2" fmla="*/ 9550400 w 9550400"/>
              <a:gd name="connsiteY2" fmla="*/ 316753 h 316753"/>
              <a:gd name="connsiteX3" fmla="*/ 0 w 9550400"/>
              <a:gd name="connsiteY3" fmla="*/ 316753 h 316753"/>
              <a:gd name="connsiteX4" fmla="*/ 0 w 9550400"/>
              <a:gd name="connsiteY4" fmla="*/ 0 h 316753"/>
              <a:gd name="connsiteX0" fmla="*/ 0 w 9550400"/>
              <a:gd name="connsiteY0" fmla="*/ 0 h 1655482"/>
              <a:gd name="connsiteX1" fmla="*/ 9550400 w 9550400"/>
              <a:gd name="connsiteY1" fmla="*/ 0 h 1655482"/>
              <a:gd name="connsiteX2" fmla="*/ 9550400 w 9550400"/>
              <a:gd name="connsiteY2" fmla="*/ 316753 h 1655482"/>
              <a:gd name="connsiteX3" fmla="*/ 304800 w 9550400"/>
              <a:gd name="connsiteY3" fmla="*/ 1655482 h 1655482"/>
              <a:gd name="connsiteX4" fmla="*/ 0 w 9550400"/>
              <a:gd name="connsiteY4" fmla="*/ 0 h 1655482"/>
              <a:gd name="connsiteX0" fmla="*/ 262965 w 9245600"/>
              <a:gd name="connsiteY0" fmla="*/ 1069788 h 1655482"/>
              <a:gd name="connsiteX1" fmla="*/ 9245600 w 9245600"/>
              <a:gd name="connsiteY1" fmla="*/ 0 h 1655482"/>
              <a:gd name="connsiteX2" fmla="*/ 9245600 w 9245600"/>
              <a:gd name="connsiteY2" fmla="*/ 316753 h 1655482"/>
              <a:gd name="connsiteX3" fmla="*/ 0 w 9245600"/>
              <a:gd name="connsiteY3" fmla="*/ 1655482 h 1655482"/>
              <a:gd name="connsiteX4" fmla="*/ 262965 w 9245600"/>
              <a:gd name="connsiteY4" fmla="*/ 1069788 h 1655482"/>
              <a:gd name="connsiteX0" fmla="*/ 0 w 9251576"/>
              <a:gd name="connsiteY0" fmla="*/ 1410447 h 1655482"/>
              <a:gd name="connsiteX1" fmla="*/ 9251576 w 9251576"/>
              <a:gd name="connsiteY1" fmla="*/ 0 h 1655482"/>
              <a:gd name="connsiteX2" fmla="*/ 9251576 w 9251576"/>
              <a:gd name="connsiteY2" fmla="*/ 316753 h 1655482"/>
              <a:gd name="connsiteX3" fmla="*/ 5976 w 9251576"/>
              <a:gd name="connsiteY3" fmla="*/ 1655482 h 1655482"/>
              <a:gd name="connsiteX4" fmla="*/ 0 w 9251576"/>
              <a:gd name="connsiteY4" fmla="*/ 1410447 h 1655482"/>
              <a:gd name="connsiteX0" fmla="*/ 0 w 9251576"/>
              <a:gd name="connsiteY0" fmla="*/ 1410447 h 1810870"/>
              <a:gd name="connsiteX1" fmla="*/ 9251576 w 9251576"/>
              <a:gd name="connsiteY1" fmla="*/ 0 h 1810870"/>
              <a:gd name="connsiteX2" fmla="*/ 9161929 w 9251576"/>
              <a:gd name="connsiteY2" fmla="*/ 1810870 h 1810870"/>
              <a:gd name="connsiteX3" fmla="*/ 5976 w 9251576"/>
              <a:gd name="connsiteY3" fmla="*/ 1655482 h 1810870"/>
              <a:gd name="connsiteX4" fmla="*/ 0 w 9251576"/>
              <a:gd name="connsiteY4" fmla="*/ 1410447 h 1810870"/>
              <a:gd name="connsiteX0" fmla="*/ 0 w 9161929"/>
              <a:gd name="connsiteY0" fmla="*/ 0 h 400423"/>
              <a:gd name="connsiteX1" fmla="*/ 9161929 w 9161929"/>
              <a:gd name="connsiteY1" fmla="*/ 95623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9976 w 9161929"/>
              <a:gd name="connsiteY1" fmla="*/ 19124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1957 h 402380"/>
              <a:gd name="connsiteX1" fmla="*/ 9144000 w 9161929"/>
              <a:gd name="connsiteY1" fmla="*/ 109533 h 402380"/>
              <a:gd name="connsiteX2" fmla="*/ 9161929 w 9161929"/>
              <a:gd name="connsiteY2" fmla="*/ 402380 h 402380"/>
              <a:gd name="connsiteX3" fmla="*/ 5976 w 9161929"/>
              <a:gd name="connsiteY3" fmla="*/ 246992 h 402380"/>
              <a:gd name="connsiteX4" fmla="*/ 0 w 9161929"/>
              <a:gd name="connsiteY4" fmla="*/ 1957 h 402380"/>
              <a:gd name="connsiteX0" fmla="*/ 0 w 9161929"/>
              <a:gd name="connsiteY0" fmla="*/ 2559 h 402982"/>
              <a:gd name="connsiteX1" fmla="*/ 9144000 w 9161929"/>
              <a:gd name="connsiteY1" fmla="*/ 110135 h 402982"/>
              <a:gd name="connsiteX2" fmla="*/ 9161929 w 9161929"/>
              <a:gd name="connsiteY2" fmla="*/ 402982 h 402982"/>
              <a:gd name="connsiteX3" fmla="*/ 5976 w 9161929"/>
              <a:gd name="connsiteY3" fmla="*/ 247594 h 402982"/>
              <a:gd name="connsiteX4" fmla="*/ 0 w 9161929"/>
              <a:gd name="connsiteY4" fmla="*/ 2559 h 402982"/>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00423"/>
              <a:gd name="connsiteX1" fmla="*/ 9144000 w 9161929"/>
              <a:gd name="connsiteY1" fmla="*/ 107576 h 400423"/>
              <a:gd name="connsiteX2" fmla="*/ 9161929 w 9161929"/>
              <a:gd name="connsiteY2" fmla="*/ 400423 h 400423"/>
              <a:gd name="connsiteX3" fmla="*/ 5976 w 9161929"/>
              <a:gd name="connsiteY3" fmla="*/ 245035 h 400423"/>
              <a:gd name="connsiteX4" fmla="*/ 0 w 9161929"/>
              <a:gd name="connsiteY4" fmla="*/ 0 h 400423"/>
              <a:gd name="connsiteX0" fmla="*/ 0 w 9161929"/>
              <a:gd name="connsiteY0" fmla="*/ 0 h 441652"/>
              <a:gd name="connsiteX1" fmla="*/ 9144000 w 9161929"/>
              <a:gd name="connsiteY1" fmla="*/ 107576 h 441652"/>
              <a:gd name="connsiteX2" fmla="*/ 9161929 w 9161929"/>
              <a:gd name="connsiteY2" fmla="*/ 400423 h 441652"/>
              <a:gd name="connsiteX3" fmla="*/ 5976 w 9161929"/>
              <a:gd name="connsiteY3" fmla="*/ 245035 h 441652"/>
              <a:gd name="connsiteX4" fmla="*/ 0 w 9161929"/>
              <a:gd name="connsiteY4" fmla="*/ 0 h 441652"/>
              <a:gd name="connsiteX0" fmla="*/ 0 w 9161929"/>
              <a:gd name="connsiteY0" fmla="*/ 0 h 472675"/>
              <a:gd name="connsiteX1" fmla="*/ 9144000 w 9161929"/>
              <a:gd name="connsiteY1" fmla="*/ 107576 h 472675"/>
              <a:gd name="connsiteX2" fmla="*/ 9161929 w 9161929"/>
              <a:gd name="connsiteY2" fmla="*/ 400423 h 472675"/>
              <a:gd name="connsiteX3" fmla="*/ 5976 w 9161929"/>
              <a:gd name="connsiteY3" fmla="*/ 245035 h 472675"/>
              <a:gd name="connsiteX4" fmla="*/ 0 w 9161929"/>
              <a:gd name="connsiteY4" fmla="*/ 0 h 472675"/>
              <a:gd name="connsiteX0" fmla="*/ 0 w 9161929"/>
              <a:gd name="connsiteY0" fmla="*/ 0 h 465200"/>
              <a:gd name="connsiteX1" fmla="*/ 9144000 w 9161929"/>
              <a:gd name="connsiteY1" fmla="*/ 107576 h 465200"/>
              <a:gd name="connsiteX2" fmla="*/ 9161929 w 9161929"/>
              <a:gd name="connsiteY2" fmla="*/ 400423 h 465200"/>
              <a:gd name="connsiteX3" fmla="*/ 5976 w 9161929"/>
              <a:gd name="connsiteY3" fmla="*/ 245035 h 465200"/>
              <a:gd name="connsiteX4" fmla="*/ 0 w 9161929"/>
              <a:gd name="connsiteY4" fmla="*/ 0 h 465200"/>
              <a:gd name="connsiteX0" fmla="*/ 0 w 9149976"/>
              <a:gd name="connsiteY0" fmla="*/ 0 h 430862"/>
              <a:gd name="connsiteX1" fmla="*/ 9144000 w 9149976"/>
              <a:gd name="connsiteY1" fmla="*/ 107576 h 430862"/>
              <a:gd name="connsiteX2" fmla="*/ 9149976 w 9149976"/>
              <a:gd name="connsiteY2" fmla="*/ 351858 h 430862"/>
              <a:gd name="connsiteX3" fmla="*/ 5976 w 9149976"/>
              <a:gd name="connsiteY3" fmla="*/ 245035 h 430862"/>
              <a:gd name="connsiteX4" fmla="*/ 0 w 9149976"/>
              <a:gd name="connsiteY4" fmla="*/ 0 h 430862"/>
              <a:gd name="connsiteX0" fmla="*/ 0 w 9155952"/>
              <a:gd name="connsiteY0" fmla="*/ 0 h 430862"/>
              <a:gd name="connsiteX1" fmla="*/ 9155952 w 9155952"/>
              <a:gd name="connsiteY1" fmla="*/ 107576 h 430862"/>
              <a:gd name="connsiteX2" fmla="*/ 9149976 w 9155952"/>
              <a:gd name="connsiteY2" fmla="*/ 351858 h 430862"/>
              <a:gd name="connsiteX3" fmla="*/ 5976 w 9155952"/>
              <a:gd name="connsiteY3" fmla="*/ 245035 h 430862"/>
              <a:gd name="connsiteX4" fmla="*/ 0 w 9155952"/>
              <a:gd name="connsiteY4" fmla="*/ 0 h 430862"/>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35488"/>
              <a:gd name="connsiteX1" fmla="*/ 9155952 w 9155952"/>
              <a:gd name="connsiteY1" fmla="*/ 107576 h 435488"/>
              <a:gd name="connsiteX2" fmla="*/ 9149976 w 9155952"/>
              <a:gd name="connsiteY2" fmla="*/ 351858 h 435488"/>
              <a:gd name="connsiteX3" fmla="*/ 5976 w 9155952"/>
              <a:gd name="connsiteY3" fmla="*/ 245035 h 435488"/>
              <a:gd name="connsiteX4" fmla="*/ 0 w 9155952"/>
              <a:gd name="connsiteY4" fmla="*/ 0 h 435488"/>
              <a:gd name="connsiteX0" fmla="*/ 0 w 9155952"/>
              <a:gd name="connsiteY0" fmla="*/ 0 h 413457"/>
              <a:gd name="connsiteX1" fmla="*/ 9155952 w 9155952"/>
              <a:gd name="connsiteY1" fmla="*/ 107576 h 413457"/>
              <a:gd name="connsiteX2" fmla="*/ 9149976 w 9155952"/>
              <a:gd name="connsiteY2" fmla="*/ 351858 h 413457"/>
              <a:gd name="connsiteX3" fmla="*/ 5976 w 9155952"/>
              <a:gd name="connsiteY3" fmla="*/ 245035 h 413457"/>
              <a:gd name="connsiteX4" fmla="*/ 0 w 9155952"/>
              <a:gd name="connsiteY4" fmla="*/ 0 h 413457"/>
              <a:gd name="connsiteX0" fmla="*/ 0 w 9155952"/>
              <a:gd name="connsiteY0" fmla="*/ 0 h 351858"/>
              <a:gd name="connsiteX1" fmla="*/ 9155952 w 9155952"/>
              <a:gd name="connsiteY1" fmla="*/ 107576 h 351858"/>
              <a:gd name="connsiteX2" fmla="*/ 9149976 w 9155952"/>
              <a:gd name="connsiteY2" fmla="*/ 351858 h 351858"/>
              <a:gd name="connsiteX3" fmla="*/ 5976 w 9155952"/>
              <a:gd name="connsiteY3" fmla="*/ 245035 h 351858"/>
              <a:gd name="connsiteX4" fmla="*/ 0 w 9155952"/>
              <a:gd name="connsiteY4" fmla="*/ 0 h 351858"/>
              <a:gd name="connsiteX0" fmla="*/ 0 w 9155952"/>
              <a:gd name="connsiteY0" fmla="*/ 0 h 408476"/>
              <a:gd name="connsiteX1" fmla="*/ 9155952 w 9155952"/>
              <a:gd name="connsiteY1" fmla="*/ 107576 h 408476"/>
              <a:gd name="connsiteX2" fmla="*/ 9149976 w 9155952"/>
              <a:gd name="connsiteY2" fmla="*/ 351858 h 408476"/>
              <a:gd name="connsiteX3" fmla="*/ 5976 w 9155952"/>
              <a:gd name="connsiteY3" fmla="*/ 245035 h 408476"/>
              <a:gd name="connsiteX4" fmla="*/ 0 w 9155952"/>
              <a:gd name="connsiteY4" fmla="*/ 0 h 408476"/>
              <a:gd name="connsiteX0" fmla="*/ 0 w 9155952"/>
              <a:gd name="connsiteY0" fmla="*/ 0 h 436223"/>
              <a:gd name="connsiteX1" fmla="*/ 9155952 w 9155952"/>
              <a:gd name="connsiteY1" fmla="*/ 107576 h 436223"/>
              <a:gd name="connsiteX2" fmla="*/ 9149976 w 9155952"/>
              <a:gd name="connsiteY2" fmla="*/ 351858 h 436223"/>
              <a:gd name="connsiteX3" fmla="*/ 5976 w 9155952"/>
              <a:gd name="connsiteY3" fmla="*/ 245035 h 436223"/>
              <a:gd name="connsiteX4" fmla="*/ 0 w 9155952"/>
              <a:gd name="connsiteY4" fmla="*/ 0 h 436223"/>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55952"/>
              <a:gd name="connsiteY0" fmla="*/ 0 h 424791"/>
              <a:gd name="connsiteX1" fmla="*/ 9155952 w 9155952"/>
              <a:gd name="connsiteY1" fmla="*/ 107576 h 424791"/>
              <a:gd name="connsiteX2" fmla="*/ 9149976 w 9155952"/>
              <a:gd name="connsiteY2" fmla="*/ 351858 h 424791"/>
              <a:gd name="connsiteX3" fmla="*/ 5976 w 9155952"/>
              <a:gd name="connsiteY3" fmla="*/ 245035 h 424791"/>
              <a:gd name="connsiteX4" fmla="*/ 0 w 9155952"/>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49976"/>
              <a:gd name="connsiteY0" fmla="*/ 0 h 424791"/>
              <a:gd name="connsiteX1" fmla="*/ 9143999 w 9149976"/>
              <a:gd name="connsiteY1" fmla="*/ 152903 h 424791"/>
              <a:gd name="connsiteX2" fmla="*/ 9149976 w 9149976"/>
              <a:gd name="connsiteY2" fmla="*/ 351858 h 424791"/>
              <a:gd name="connsiteX3" fmla="*/ 5976 w 9149976"/>
              <a:gd name="connsiteY3" fmla="*/ 245035 h 424791"/>
              <a:gd name="connsiteX4" fmla="*/ 0 w 9149976"/>
              <a:gd name="connsiteY4" fmla="*/ 0 h 424791"/>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61929"/>
              <a:gd name="connsiteY0" fmla="*/ 0 h 363276"/>
              <a:gd name="connsiteX1" fmla="*/ 9155952 w 9161929"/>
              <a:gd name="connsiteY1" fmla="*/ 91388 h 363276"/>
              <a:gd name="connsiteX2" fmla="*/ 9161929 w 9161929"/>
              <a:gd name="connsiteY2" fmla="*/ 290343 h 363276"/>
              <a:gd name="connsiteX3" fmla="*/ 17929 w 9161929"/>
              <a:gd name="connsiteY3" fmla="*/ 183520 h 363276"/>
              <a:gd name="connsiteX4" fmla="*/ 0 w 9161929"/>
              <a:gd name="connsiteY4" fmla="*/ 0 h 363276"/>
              <a:gd name="connsiteX0" fmla="*/ 0 w 9173881"/>
              <a:gd name="connsiteY0" fmla="*/ 0 h 363276"/>
              <a:gd name="connsiteX1" fmla="*/ 9173881 w 9173881"/>
              <a:gd name="connsiteY1" fmla="*/ 91388 h 363276"/>
              <a:gd name="connsiteX2" fmla="*/ 9161929 w 9173881"/>
              <a:gd name="connsiteY2" fmla="*/ 290343 h 363276"/>
              <a:gd name="connsiteX3" fmla="*/ 17929 w 9173881"/>
              <a:gd name="connsiteY3" fmla="*/ 183520 h 363276"/>
              <a:gd name="connsiteX4" fmla="*/ 0 w 9173881"/>
              <a:gd name="connsiteY4" fmla="*/ 0 h 363276"/>
              <a:gd name="connsiteX0" fmla="*/ 0 w 9179858"/>
              <a:gd name="connsiteY0" fmla="*/ 0 h 363276"/>
              <a:gd name="connsiteX1" fmla="*/ 9173881 w 9179858"/>
              <a:gd name="connsiteY1" fmla="*/ 91388 h 363276"/>
              <a:gd name="connsiteX2" fmla="*/ 9179858 w 9179858"/>
              <a:gd name="connsiteY2" fmla="*/ 290343 h 363276"/>
              <a:gd name="connsiteX3" fmla="*/ 17929 w 9179858"/>
              <a:gd name="connsiteY3" fmla="*/ 183520 h 363276"/>
              <a:gd name="connsiteX4" fmla="*/ 0 w 9179858"/>
              <a:gd name="connsiteY4" fmla="*/ 0 h 363276"/>
              <a:gd name="connsiteX0" fmla="*/ 5977 w 9185835"/>
              <a:gd name="connsiteY0" fmla="*/ 0 h 364280"/>
              <a:gd name="connsiteX1" fmla="*/ 9179858 w 9185835"/>
              <a:gd name="connsiteY1" fmla="*/ 91388 h 364280"/>
              <a:gd name="connsiteX2" fmla="*/ 9185835 w 9185835"/>
              <a:gd name="connsiteY2" fmla="*/ 290343 h 364280"/>
              <a:gd name="connsiteX3" fmla="*/ 0 w 9185835"/>
              <a:gd name="connsiteY3" fmla="*/ 186758 h 364280"/>
              <a:gd name="connsiteX4" fmla="*/ 5977 w 9185835"/>
              <a:gd name="connsiteY4" fmla="*/ 0 h 364280"/>
              <a:gd name="connsiteX0" fmla="*/ 5977 w 9189517"/>
              <a:gd name="connsiteY0" fmla="*/ 0 h 364280"/>
              <a:gd name="connsiteX1" fmla="*/ 9189517 w 9189517"/>
              <a:gd name="connsiteY1" fmla="*/ 93995 h 364280"/>
              <a:gd name="connsiteX2" fmla="*/ 9185835 w 9189517"/>
              <a:gd name="connsiteY2" fmla="*/ 290343 h 364280"/>
              <a:gd name="connsiteX3" fmla="*/ 0 w 9189517"/>
              <a:gd name="connsiteY3" fmla="*/ 186758 h 364280"/>
              <a:gd name="connsiteX4" fmla="*/ 5977 w 9189517"/>
              <a:gd name="connsiteY4" fmla="*/ 0 h 364280"/>
              <a:gd name="connsiteX0" fmla="*/ 5977 w 9186028"/>
              <a:gd name="connsiteY0" fmla="*/ 140114 h 504394"/>
              <a:gd name="connsiteX1" fmla="*/ 9183232 w 9186028"/>
              <a:gd name="connsiteY1" fmla="*/ 0 h 504394"/>
              <a:gd name="connsiteX2" fmla="*/ 9185835 w 9186028"/>
              <a:gd name="connsiteY2" fmla="*/ 430457 h 504394"/>
              <a:gd name="connsiteX3" fmla="*/ 0 w 9186028"/>
              <a:gd name="connsiteY3" fmla="*/ 326872 h 504394"/>
              <a:gd name="connsiteX4" fmla="*/ 5977 w 9186028"/>
              <a:gd name="connsiteY4" fmla="*/ 140114 h 504394"/>
              <a:gd name="connsiteX0" fmla="*/ 5977 w 9183232"/>
              <a:gd name="connsiteY0" fmla="*/ 140114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140114 h 395988"/>
              <a:gd name="connsiteX0" fmla="*/ 5977 w 9183232"/>
              <a:gd name="connsiteY0" fmla="*/ 99400 h 395988"/>
              <a:gd name="connsiteX1" fmla="*/ 9183232 w 9183232"/>
              <a:gd name="connsiteY1" fmla="*/ 0 h 395988"/>
              <a:gd name="connsiteX2" fmla="*/ 9179550 w 9183232"/>
              <a:gd name="connsiteY2" fmla="*/ 162419 h 395988"/>
              <a:gd name="connsiteX3" fmla="*/ 0 w 9183232"/>
              <a:gd name="connsiteY3" fmla="*/ 326872 h 395988"/>
              <a:gd name="connsiteX4" fmla="*/ 5977 w 9183232"/>
              <a:gd name="connsiteY4" fmla="*/ 99400 h 395988"/>
              <a:gd name="connsiteX0" fmla="*/ 12262 w 9189517"/>
              <a:gd name="connsiteY0" fmla="*/ 99400 h 353428"/>
              <a:gd name="connsiteX1" fmla="*/ 9189517 w 9189517"/>
              <a:gd name="connsiteY1" fmla="*/ 0 h 353428"/>
              <a:gd name="connsiteX2" fmla="*/ 9185835 w 9189517"/>
              <a:gd name="connsiteY2" fmla="*/ 162419 h 353428"/>
              <a:gd name="connsiteX3" fmla="*/ 0 w 9189517"/>
              <a:gd name="connsiteY3" fmla="*/ 272586 h 353428"/>
              <a:gd name="connsiteX4" fmla="*/ 12262 w 9189517"/>
              <a:gd name="connsiteY4" fmla="*/ 99400 h 353428"/>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89517"/>
              <a:gd name="connsiteY0" fmla="*/ 99400 h 366994"/>
              <a:gd name="connsiteX1" fmla="*/ 9189517 w 9189517"/>
              <a:gd name="connsiteY1" fmla="*/ 0 h 366994"/>
              <a:gd name="connsiteX2" fmla="*/ 9185835 w 9189517"/>
              <a:gd name="connsiteY2" fmla="*/ 162419 h 366994"/>
              <a:gd name="connsiteX3" fmla="*/ 0 w 9189517"/>
              <a:gd name="connsiteY3" fmla="*/ 272586 h 366994"/>
              <a:gd name="connsiteX4" fmla="*/ 12262 w 9189517"/>
              <a:gd name="connsiteY4" fmla="*/ 99400 h 366994"/>
              <a:gd name="connsiteX0" fmla="*/ 12262 w 9198498"/>
              <a:gd name="connsiteY0" fmla="*/ 99400 h 367848"/>
              <a:gd name="connsiteX1" fmla="*/ 9189517 w 9198498"/>
              <a:gd name="connsiteY1" fmla="*/ 0 h 367848"/>
              <a:gd name="connsiteX2" fmla="*/ 9198406 w 9198498"/>
              <a:gd name="connsiteY2" fmla="*/ 165812 h 367848"/>
              <a:gd name="connsiteX3" fmla="*/ 0 w 9198498"/>
              <a:gd name="connsiteY3" fmla="*/ 272586 h 367848"/>
              <a:gd name="connsiteX4" fmla="*/ 12262 w 9198498"/>
              <a:gd name="connsiteY4" fmla="*/ 99400 h 367848"/>
              <a:gd name="connsiteX0" fmla="*/ 12262 w 9202088"/>
              <a:gd name="connsiteY0" fmla="*/ 102793 h 371241"/>
              <a:gd name="connsiteX1" fmla="*/ 9202088 w 9202088"/>
              <a:gd name="connsiteY1" fmla="*/ 0 h 371241"/>
              <a:gd name="connsiteX2" fmla="*/ 9198406 w 9202088"/>
              <a:gd name="connsiteY2" fmla="*/ 169205 h 371241"/>
              <a:gd name="connsiteX3" fmla="*/ 0 w 9202088"/>
              <a:gd name="connsiteY3" fmla="*/ 275979 h 371241"/>
              <a:gd name="connsiteX4" fmla="*/ 12262 w 9202088"/>
              <a:gd name="connsiteY4" fmla="*/ 102793 h 371241"/>
              <a:gd name="connsiteX0" fmla="*/ 0 w 9202397"/>
              <a:gd name="connsiteY0" fmla="*/ 106186 h 371241"/>
              <a:gd name="connsiteX1" fmla="*/ 9202397 w 9202397"/>
              <a:gd name="connsiteY1" fmla="*/ 0 h 371241"/>
              <a:gd name="connsiteX2" fmla="*/ 9198715 w 9202397"/>
              <a:gd name="connsiteY2" fmla="*/ 169205 h 371241"/>
              <a:gd name="connsiteX3" fmla="*/ 309 w 9202397"/>
              <a:gd name="connsiteY3" fmla="*/ 275979 h 371241"/>
              <a:gd name="connsiteX4" fmla="*/ 0 w 9202397"/>
              <a:gd name="connsiteY4" fmla="*/ 106186 h 371241"/>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 name="connsiteX0" fmla="*/ 0 w 9202397"/>
              <a:gd name="connsiteY0" fmla="*/ 106186 h 376333"/>
              <a:gd name="connsiteX1" fmla="*/ 9202397 w 9202397"/>
              <a:gd name="connsiteY1" fmla="*/ 0 h 376333"/>
              <a:gd name="connsiteX2" fmla="*/ 9198715 w 9202397"/>
              <a:gd name="connsiteY2" fmla="*/ 169205 h 376333"/>
              <a:gd name="connsiteX3" fmla="*/ 6595 w 9202397"/>
              <a:gd name="connsiteY3" fmla="*/ 282765 h 376333"/>
              <a:gd name="connsiteX4" fmla="*/ 0 w 9202397"/>
              <a:gd name="connsiteY4" fmla="*/ 106186 h 37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397" h="376333">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96DC7F2-934F-83BB-3F2A-4D01B3BE8C53}"/>
              </a:ext>
            </a:extLst>
          </p:cNvPr>
          <p:cNvCxnSpPr/>
          <p:nvPr userDrawn="1"/>
        </p:nvCxnSpPr>
        <p:spPr>
          <a:xfrm>
            <a:off x="720247" y="2223370"/>
            <a:ext cx="0" cy="3901857"/>
          </a:xfrm>
          <a:prstGeom prst="line">
            <a:avLst/>
          </a:prstGeom>
          <a:ln>
            <a:solidFill>
              <a:srgbClr val="00B7A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AB9096E5-2E96-3B22-183D-62C12A1810CA}"/>
              </a:ext>
            </a:extLst>
          </p:cNvPr>
          <p:cNvSpPr>
            <a:spLocks noGrp="1"/>
          </p:cNvSpPr>
          <p:nvPr>
            <p:ph type="body" sz="quarter" idx="13" hasCustomPrompt="1"/>
          </p:nvPr>
        </p:nvSpPr>
        <p:spPr>
          <a:xfrm>
            <a:off x="613775" y="413971"/>
            <a:ext cx="7985344" cy="1158745"/>
          </a:xfrm>
          <a:prstGeom prst="rect">
            <a:avLst/>
          </a:prstGeom>
        </p:spPr>
        <p:txBody>
          <a:bodyPr anchor="t"/>
          <a:lstStyle>
            <a:lvl1pPr marL="0" indent="0">
              <a:spcBef>
                <a:spcPts val="0"/>
              </a:spcBef>
              <a:buFontTx/>
              <a:buNone/>
              <a:defRPr sz="1800">
                <a:solidFill>
                  <a:schemeClr val="bg1"/>
                </a:solidFill>
                <a:latin typeface="Rubik Medium" panose="02000604000000020004" pitchFamily="2" charset="-79"/>
                <a:cs typeface="Rubik Medium" panose="02000604000000020004" pitchFamily="2" charset="-79"/>
              </a:defRPr>
            </a:lvl1pPr>
          </a:lstStyle>
          <a:p>
            <a:pPr fontAlgn="b"/>
            <a:r>
              <a:rPr lang="en-GB" baseline="0">
                <a:solidFill>
                  <a:schemeClr val="bg1"/>
                </a:solidFill>
              </a:rPr>
              <a:t>Click to edit two lines of text to add further information</a:t>
            </a:r>
          </a:p>
          <a:p>
            <a:pPr marL="0" marR="0" lvl="0" indent="0" algn="l" defTabSz="914400" rtl="0" eaLnBrk="1" fontAlgn="b" latinLnBrk="0" hangingPunct="1">
              <a:lnSpc>
                <a:spcPct val="90000"/>
              </a:lnSpc>
              <a:spcBef>
                <a:spcPts val="0"/>
              </a:spcBef>
              <a:spcAft>
                <a:spcPts val="0"/>
              </a:spcAft>
              <a:buClrTx/>
              <a:buSzTx/>
              <a:buFontTx/>
              <a:buNone/>
              <a:tabLst/>
              <a:defRPr/>
            </a:pPr>
            <a:r>
              <a:rPr lang="en-GB" baseline="0">
                <a:solidFill>
                  <a:schemeClr val="bg1"/>
                </a:solidFill>
              </a:rPr>
              <a:t>Click to edit two lines of text to add further information</a:t>
            </a:r>
          </a:p>
          <a:p>
            <a:pPr fontAlgn="b"/>
            <a:endParaRPr lang="en-GB" baseline="0">
              <a:solidFill>
                <a:schemeClr val="bg1"/>
              </a:solidFill>
            </a:endParaRPr>
          </a:p>
        </p:txBody>
      </p:sp>
      <p:sp>
        <p:nvSpPr>
          <p:cNvPr id="16" name="Text Placeholder 2">
            <a:extLst>
              <a:ext uri="{FF2B5EF4-FFF2-40B4-BE49-F238E27FC236}">
                <a16:creationId xmlns:a16="http://schemas.microsoft.com/office/drawing/2014/main" id="{A4DFAF79-3A43-53CA-129B-AA2CA9FE0903}"/>
              </a:ext>
            </a:extLst>
          </p:cNvPr>
          <p:cNvSpPr>
            <a:spLocks noGrp="1"/>
          </p:cNvSpPr>
          <p:nvPr>
            <p:ph type="body" sz="quarter" idx="10" hasCustomPrompt="1"/>
          </p:nvPr>
        </p:nvSpPr>
        <p:spPr>
          <a:xfrm>
            <a:off x="791132" y="2176356"/>
            <a:ext cx="3780868" cy="3948871"/>
          </a:xfrm>
          <a:prstGeom prst="rect">
            <a:avLst/>
          </a:prstGeom>
        </p:spPr>
        <p:txBody>
          <a:bodyPr/>
          <a:lstStyle>
            <a:lvl1pPr marL="0" marR="0" indent="0" algn="l" defTabSz="914400" rtl="0" eaLnBrk="1" fontAlgn="auto" latinLnBrk="0" hangingPunct="1">
              <a:lnSpc>
                <a:spcPct val="90000"/>
              </a:lnSpc>
              <a:spcBef>
                <a:spcPts val="800"/>
              </a:spcBef>
              <a:spcAft>
                <a:spcPts val="0"/>
              </a:spcAft>
              <a:buClrTx/>
              <a:buSzTx/>
              <a:buFontTx/>
              <a:buNone/>
              <a:tabLst/>
              <a:defRPr lang="en-GB" sz="1200" b="1" i="0" smtClean="0">
                <a:solidFill>
                  <a:schemeClr val="tx1"/>
                </a:solidFill>
                <a:effectLst/>
                <a:latin typeface="Lato" panose="020F0502020204030203" pitchFamily="34" charset="77"/>
                <a:cs typeface="Rubik Medium" panose="02000604000000020004" pitchFamily="2" charset="-79"/>
              </a:defRPr>
            </a:lvl1pPr>
            <a:lvl2pPr marL="0" indent="0">
              <a:buFont typeface="Arial" panose="020B0604020202020204" pitchFamily="34" charset="0"/>
              <a:buChar char="•"/>
              <a:defRPr sz="1200">
                <a:latin typeface="Lato" panose="020F0502020204030203" pitchFamily="34" charset="77"/>
              </a:defRPr>
            </a:lvl2pPr>
            <a:lvl3pPr>
              <a:buFontTx/>
              <a:buNone/>
              <a:defRPr/>
            </a:lvl3pPr>
            <a:lvl4pPr>
              <a:buFontTx/>
              <a:buNone/>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
        <p:nvSpPr>
          <p:cNvPr id="17" name="Text Placeholder 2">
            <a:extLst>
              <a:ext uri="{FF2B5EF4-FFF2-40B4-BE49-F238E27FC236}">
                <a16:creationId xmlns:a16="http://schemas.microsoft.com/office/drawing/2014/main" id="{D7FC9438-D2BF-8F8B-7142-BF5EA5EEAA4C}"/>
              </a:ext>
            </a:extLst>
          </p:cNvPr>
          <p:cNvSpPr>
            <a:spLocks noGrp="1"/>
          </p:cNvSpPr>
          <p:nvPr>
            <p:ph type="body" sz="quarter" idx="14" hasCustomPrompt="1"/>
          </p:nvPr>
        </p:nvSpPr>
        <p:spPr>
          <a:xfrm>
            <a:off x="4818251" y="2176356"/>
            <a:ext cx="3780868" cy="3948871"/>
          </a:xfrm>
          <a:prstGeom prst="rect">
            <a:avLst/>
          </a:prstGeom>
        </p:spPr>
        <p:txBody>
          <a:bodyPr/>
          <a:lstStyle>
            <a:lvl1pPr marL="0" indent="0">
              <a:spcBef>
                <a:spcPts val="800"/>
              </a:spcBef>
              <a:buFontTx/>
              <a:buNone/>
              <a:defRPr lang="en-GB" sz="1200" b="1" i="0" smtClean="0">
                <a:solidFill>
                  <a:schemeClr val="tx1"/>
                </a:solidFill>
                <a:effectLst/>
                <a:latin typeface="Lato" panose="020F0502020204030203" pitchFamily="34" charset="77"/>
                <a:cs typeface="Rubik Medium" panose="02000604000000020004" pitchFamily="2" charset="-79"/>
              </a:defRPr>
            </a:lvl1pPr>
            <a:lvl2pPr marL="171450" indent="-171450" algn="l">
              <a:buFont typeface="Arial" panose="020B0604020202020204" pitchFamily="34" charset="0"/>
              <a:buChar char="•"/>
              <a:defRPr sz="1200" b="0" i="0">
                <a:latin typeface="Lato" panose="020F0502020204030203" pitchFamily="34" charset="77"/>
              </a:defRPr>
            </a:lvl2pPr>
            <a:lvl3pPr indent="0" algn="l">
              <a:lnSpc>
                <a:spcPct val="100000"/>
              </a:lnSpc>
              <a:buFontTx/>
              <a:buNone/>
              <a:defRPr sz="1200" b="0" i="0">
                <a:latin typeface="Lato" panose="020F0502020204030203" pitchFamily="34" charset="77"/>
              </a:defRPr>
            </a:lvl3pPr>
            <a:lvl4pPr indent="0" algn="l">
              <a:lnSpc>
                <a:spcPct val="100000"/>
              </a:lnSpc>
              <a:buFontTx/>
              <a:buNone/>
              <a:defRPr sz="1200" b="0" i="0">
                <a:latin typeface="Lato" panose="020F0502020204030203" pitchFamily="34" charset="77"/>
              </a:defRPr>
            </a:lvl4pPr>
            <a:lvl5pPr>
              <a:buFontTx/>
              <a:buNone/>
              <a:defRPr/>
            </a:lvl5pPr>
          </a:lstStyle>
          <a:p>
            <a:pPr lvl="0"/>
            <a:r>
              <a:rPr lang="en-GB"/>
              <a:t>Use bold heading for single line main title</a:t>
            </a:r>
          </a:p>
          <a:p>
            <a:pPr marL="0" marR="0" lvl="1" indent="0" algn="l" defTabSz="914400" rtl="0" eaLnBrk="1" fontAlgn="auto" latinLnBrk="0" hangingPunct="1">
              <a:lnSpc>
                <a:spcPct val="90000"/>
              </a:lnSpc>
              <a:spcBef>
                <a:spcPts val="500"/>
              </a:spcBef>
              <a:spcAft>
                <a:spcPts val="0"/>
              </a:spcAft>
              <a:buClrTx/>
              <a:buSzTx/>
              <a:buFontTx/>
              <a:buNone/>
              <a:tabLst/>
              <a:defRPr/>
            </a:pPr>
            <a:r>
              <a:rPr lang="en-GB"/>
              <a:t>Use body text for running text in paragraphs, with line breaks between</a:t>
            </a:r>
          </a:p>
        </p:txBody>
      </p:sp>
    </p:spTree>
    <p:extLst>
      <p:ext uri="{BB962C8B-B14F-4D97-AF65-F5344CB8AC3E}">
        <p14:creationId xmlns:p14="http://schemas.microsoft.com/office/powerpoint/2010/main" val="1424550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523342"/>
      </p:ext>
    </p:extLst>
  </p:cSld>
  <p:clrMap bg1="lt1" tx1="dk1" bg2="lt2" tx2="dk2" accent1="accent1" accent2="accent2" accent3="accent3" accent4="accent4" accent5="accent5" accent6="accent6" hlink="hlink" folHlink="folHlink"/>
  <p:sldLayoutIdLst>
    <p:sldLayoutId id="2147483716" r:id="rId1"/>
    <p:sldLayoutId id="2147483720" r:id="rId2"/>
    <p:sldLayoutId id="2147483717" r:id="rId3"/>
    <p:sldLayoutId id="2147483718" r:id="rId4"/>
  </p:sldLayoutIdLst>
  <p:hf sldNum="0" hdr="0" dt="0"/>
  <p:txStyles>
    <p:titleStyle>
      <a:lvl1pPr algn="l" defTabSz="914400" rtl="0" eaLnBrk="1" latinLnBrk="0" hangingPunct="1">
        <a:lnSpc>
          <a:spcPct val="90000"/>
        </a:lnSpc>
        <a:spcBef>
          <a:spcPct val="0"/>
        </a:spcBef>
        <a:buNone/>
        <a:defRPr sz="2400" b="1" i="0" kern="1200">
          <a:solidFill>
            <a:schemeClr val="accent4"/>
          </a:solidFill>
          <a:latin typeface="+mn-lt"/>
          <a:ea typeface="+mj-ea"/>
          <a:cs typeface="+mj-cs"/>
        </a:defRPr>
      </a:lvl1pPr>
    </p:titleStyle>
    <p:bodyStyle>
      <a:lvl1pPr marL="0" indent="0" algn="l" defTabSz="914400" rtl="0" eaLnBrk="1" latinLnBrk="0" hangingPunct="1">
        <a:lnSpc>
          <a:spcPct val="90000"/>
        </a:lnSpc>
        <a:spcBef>
          <a:spcPct val="20000"/>
        </a:spcBef>
        <a:buFont typeface="Arial"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ct val="20000"/>
        </a:spcBef>
        <a:buFont typeface="Arial"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ct val="20000"/>
        </a:spcBef>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ct val="20000"/>
        </a:spcBef>
        <a:buFont typeface="Arial" pitchFamily="34" charset="0"/>
        <a:buNone/>
        <a:defRPr sz="1400" kern="1200">
          <a:solidFill>
            <a:schemeClr val="tx1"/>
          </a:solidFill>
          <a:latin typeface="+mn-lt"/>
          <a:ea typeface="+mn-ea"/>
          <a:cs typeface="+mn-cs"/>
        </a:defRPr>
      </a:lvl4pPr>
      <a:lvl5pPr marL="0" indent="0" algn="l" defTabSz="914400" rtl="0" eaLnBrk="1" latinLnBrk="0" hangingPunct="1">
        <a:lnSpc>
          <a:spcPct val="90000"/>
        </a:lnSpc>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43149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68898"/>
      </p:ext>
    </p:extLst>
  </p:cSld>
  <p:clrMap bg1="lt1" tx1="dk1" bg2="lt2" tx2="dk2" accent1="accent1" accent2="accent2" accent3="accent3" accent4="accent4" accent5="accent5" accent6="accent6" hlink="hlink" folHlink="folHlink"/>
  <p:sldLayoutIdLst>
    <p:sldLayoutId id="2147483711" r:id="rId1"/>
    <p:sldLayoutId id="2147483721" r:id="rId2"/>
    <p:sldLayoutId id="2147483712" r:id="rId3"/>
    <p:sldLayoutId id="2147483722" r:id="rId4"/>
    <p:sldLayoutId id="2147483713" r:id="rId5"/>
    <p:sldLayoutId id="2147483723" r:id="rId6"/>
    <p:sldLayoutId id="2147483719" r:id="rId7"/>
    <p:sldLayoutId id="2147483724"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17" userDrawn="1">
          <p15:clr>
            <a:srgbClr val="F26B43"/>
          </p15:clr>
        </p15:guide>
        <p15:guide id="3" pos="5443" userDrawn="1">
          <p15:clr>
            <a:srgbClr val="F26B43"/>
          </p15:clr>
        </p15:guide>
        <p15:guide id="4" orient="horz" pos="3906" userDrawn="1">
          <p15:clr>
            <a:srgbClr val="F26B43"/>
          </p15:clr>
        </p15:guide>
        <p15:guide id="5" orient="horz" pos="935" userDrawn="1">
          <p15:clr>
            <a:srgbClr val="F26B43"/>
          </p15:clr>
        </p15:guide>
        <p15:guide id="6" pos="2767" userDrawn="1">
          <p15:clr>
            <a:srgbClr val="F26B43"/>
          </p15:clr>
        </p15:guide>
        <p15:guide id="7" pos="2993" userDrawn="1">
          <p15:clr>
            <a:srgbClr val="F26B43"/>
          </p15:clr>
        </p15:guide>
        <p15:guide id="8"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0.svg"/><Relationship Id="rId7" Type="http://schemas.openxmlformats.org/officeDocument/2006/relationships/image" Target="../media/image14.svg"/><Relationship Id="rId12"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diagramColors" Target="../diagrams/colors1.xml"/><Relationship Id="rId5" Type="http://schemas.openxmlformats.org/officeDocument/2006/relationships/image" Target="../media/image12.svg"/><Relationship Id="rId10" Type="http://schemas.openxmlformats.org/officeDocument/2006/relationships/diagramQuickStyle" Target="../diagrams/quickStyle1.xml"/><Relationship Id="rId4" Type="http://schemas.openxmlformats.org/officeDocument/2006/relationships/image" Target="../media/image11.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9.xml"/><Relationship Id="rId1" Type="http://schemas.openxmlformats.org/officeDocument/2006/relationships/video" Target="https://www.youtube.com/embed/4vwUqZ0gSrA?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video" Target="https://www.youtube.com/embed/pKdA0LCNg2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 looking at papers&#10;&#10;Description automatically generated with medium confidence">
            <a:extLst>
              <a:ext uri="{FF2B5EF4-FFF2-40B4-BE49-F238E27FC236}">
                <a16:creationId xmlns:a16="http://schemas.microsoft.com/office/drawing/2014/main" id="{A72D4972-B640-0D77-A7C3-358E80F30D4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9792" b="19792"/>
          <a:stretch>
            <a:fillRect/>
          </a:stretch>
        </p:blipFill>
        <p:spPr/>
      </p:pic>
      <p:sp>
        <p:nvSpPr>
          <p:cNvPr id="3" name="Text Placeholder 2">
            <a:extLst>
              <a:ext uri="{FF2B5EF4-FFF2-40B4-BE49-F238E27FC236}">
                <a16:creationId xmlns:a16="http://schemas.microsoft.com/office/drawing/2014/main" id="{293A71A5-4BB3-2E0C-37A9-395058F43BFC}"/>
              </a:ext>
            </a:extLst>
          </p:cNvPr>
          <p:cNvSpPr>
            <a:spLocks noGrp="1"/>
          </p:cNvSpPr>
          <p:nvPr>
            <p:ph type="body" sz="quarter" idx="11"/>
          </p:nvPr>
        </p:nvSpPr>
        <p:spPr/>
        <p:txBody>
          <a:bodyPr/>
          <a:lstStyle/>
          <a:p>
            <a:r>
              <a:rPr lang="en-GB"/>
              <a:t>Becoming a Numeracy Champion	</a:t>
            </a:r>
          </a:p>
        </p:txBody>
      </p:sp>
      <p:sp>
        <p:nvSpPr>
          <p:cNvPr id="4" name="Text Placeholder 3">
            <a:extLst>
              <a:ext uri="{FF2B5EF4-FFF2-40B4-BE49-F238E27FC236}">
                <a16:creationId xmlns:a16="http://schemas.microsoft.com/office/drawing/2014/main" id="{4C30A442-B5F4-307C-D5A6-C5870CEC9019}"/>
              </a:ext>
            </a:extLst>
          </p:cNvPr>
          <p:cNvSpPr>
            <a:spLocks noGrp="1"/>
          </p:cNvSpPr>
          <p:nvPr>
            <p:ph type="body" sz="quarter" idx="13"/>
          </p:nvPr>
        </p:nvSpPr>
        <p:spPr/>
        <p:txBody>
          <a:bodyPr/>
          <a:lstStyle/>
          <a:p>
            <a:r>
              <a:rPr lang="en-GB"/>
              <a:t>Session 1</a:t>
            </a:r>
          </a:p>
        </p:txBody>
      </p:sp>
    </p:spTree>
    <p:extLst>
      <p:ext uri="{BB962C8B-B14F-4D97-AF65-F5344CB8AC3E}">
        <p14:creationId xmlns:p14="http://schemas.microsoft.com/office/powerpoint/2010/main" val="239182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Numeracy issue in the UK</a:t>
            </a:r>
          </a:p>
        </p:txBody>
      </p:sp>
      <p:sp>
        <p:nvSpPr>
          <p:cNvPr id="7" name="Freeform: Shape 7">
            <a:extLst>
              <a:ext uri="{FF2B5EF4-FFF2-40B4-BE49-F238E27FC236}">
                <a16:creationId xmlns:a16="http://schemas.microsoft.com/office/drawing/2014/main" id="{00262416-CAD6-25AF-F677-0EF80574E623}"/>
              </a:ext>
            </a:extLst>
          </p:cNvPr>
          <p:cNvSpPr/>
          <p:nvPr/>
        </p:nvSpPr>
        <p:spPr>
          <a:xfrm>
            <a:off x="1691779" y="2144767"/>
            <a:ext cx="4247740" cy="4101551"/>
          </a:xfrm>
          <a:custGeom>
            <a:avLst/>
            <a:gdLst>
              <a:gd name="connsiteX0" fmla="*/ 0 w 5608844"/>
              <a:gd name="connsiteY0" fmla="*/ 2804422 h 5608844"/>
              <a:gd name="connsiteX1" fmla="*/ 2804422 w 5608844"/>
              <a:gd name="connsiteY1" fmla="*/ 0 h 5608844"/>
              <a:gd name="connsiteX2" fmla="*/ 5608844 w 5608844"/>
              <a:gd name="connsiteY2" fmla="*/ 2804422 h 5608844"/>
              <a:gd name="connsiteX3" fmla="*/ 2804422 w 5608844"/>
              <a:gd name="connsiteY3" fmla="*/ 5608844 h 5608844"/>
              <a:gd name="connsiteX4" fmla="*/ 0 w 5608844"/>
              <a:gd name="connsiteY4" fmla="*/ 2804422 h 560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844" h="5608844">
                <a:moveTo>
                  <a:pt x="0" y="2804422"/>
                </a:moveTo>
                <a:cubicBezTo>
                  <a:pt x="0" y="1255582"/>
                  <a:pt x="1255582" y="0"/>
                  <a:pt x="2804422" y="0"/>
                </a:cubicBezTo>
                <a:cubicBezTo>
                  <a:pt x="4353262" y="0"/>
                  <a:pt x="5608844" y="1255582"/>
                  <a:pt x="5608844" y="2804422"/>
                </a:cubicBezTo>
                <a:cubicBezTo>
                  <a:pt x="5608844" y="4353262"/>
                  <a:pt x="4353262" y="5608844"/>
                  <a:pt x="2804422" y="5608844"/>
                </a:cubicBezTo>
                <a:cubicBezTo>
                  <a:pt x="1255582" y="5608844"/>
                  <a:pt x="0" y="4353262"/>
                  <a:pt x="0" y="2804422"/>
                </a:cubicBezTo>
                <a:close/>
              </a:path>
            </a:pathLst>
          </a:custGeom>
          <a:solidFill>
            <a:srgbClr val="3AB4AD"/>
          </a:solid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23413" tIns="479578" rIns="2023413" bIns="468621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Freeform: Shape 8">
            <a:extLst>
              <a:ext uri="{FF2B5EF4-FFF2-40B4-BE49-F238E27FC236}">
                <a16:creationId xmlns:a16="http://schemas.microsoft.com/office/drawing/2014/main" id="{DAB81A29-F196-F450-3F3B-A90571EB96CA}"/>
              </a:ext>
            </a:extLst>
          </p:cNvPr>
          <p:cNvSpPr/>
          <p:nvPr/>
        </p:nvSpPr>
        <p:spPr>
          <a:xfrm>
            <a:off x="1959303" y="2603754"/>
            <a:ext cx="3752170" cy="3623037"/>
          </a:xfrm>
          <a:custGeom>
            <a:avLst/>
            <a:gdLst>
              <a:gd name="connsiteX0" fmla="*/ 0 w 4588567"/>
              <a:gd name="connsiteY0" fmla="*/ 2395173 h 4790345"/>
              <a:gd name="connsiteX1" fmla="*/ 2294284 w 4588567"/>
              <a:gd name="connsiteY1" fmla="*/ 0 h 4790345"/>
              <a:gd name="connsiteX2" fmla="*/ 4588568 w 4588567"/>
              <a:gd name="connsiteY2" fmla="*/ 2395173 h 4790345"/>
              <a:gd name="connsiteX3" fmla="*/ 2294284 w 4588567"/>
              <a:gd name="connsiteY3" fmla="*/ 4790346 h 4790345"/>
              <a:gd name="connsiteX4" fmla="*/ 0 w 4588567"/>
              <a:gd name="connsiteY4" fmla="*/ 2395173 h 479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567" h="4790345">
                <a:moveTo>
                  <a:pt x="0" y="2395173"/>
                </a:moveTo>
                <a:cubicBezTo>
                  <a:pt x="0" y="1072355"/>
                  <a:pt x="1027186" y="0"/>
                  <a:pt x="2294284" y="0"/>
                </a:cubicBezTo>
                <a:cubicBezTo>
                  <a:pt x="3561382" y="0"/>
                  <a:pt x="4588568" y="1072355"/>
                  <a:pt x="4588568" y="2395173"/>
                </a:cubicBezTo>
                <a:cubicBezTo>
                  <a:pt x="4588568" y="3717991"/>
                  <a:pt x="3561382" y="4790346"/>
                  <a:pt x="2294284" y="4790346"/>
                </a:cubicBezTo>
                <a:cubicBezTo>
                  <a:pt x="1027186" y="4790346"/>
                  <a:pt x="0" y="3717991"/>
                  <a:pt x="0" y="2395173"/>
                </a:cubicBezTo>
                <a:close/>
              </a:path>
            </a:pathLst>
          </a:custGeom>
          <a:solidFill>
            <a:srgbClr val="00304A"/>
          </a:solidFill>
          <a:ln>
            <a:solidFill>
              <a:srgbClr val="00304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7540" tIns="1233146" rIns="707540" bIns="123314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reeform: Shape 9">
            <a:extLst>
              <a:ext uri="{FF2B5EF4-FFF2-40B4-BE49-F238E27FC236}">
                <a16:creationId xmlns:a16="http://schemas.microsoft.com/office/drawing/2014/main" id="{9C62D41A-806B-9688-F179-FE0600556762}"/>
              </a:ext>
            </a:extLst>
          </p:cNvPr>
          <p:cNvSpPr/>
          <p:nvPr/>
        </p:nvSpPr>
        <p:spPr>
          <a:xfrm>
            <a:off x="3443859" y="5420967"/>
            <a:ext cx="867504" cy="788934"/>
          </a:xfrm>
          <a:custGeom>
            <a:avLst/>
            <a:gdLst>
              <a:gd name="connsiteX0" fmla="*/ 0 w 1295390"/>
              <a:gd name="connsiteY0" fmla="*/ 686649 h 1373297"/>
              <a:gd name="connsiteX1" fmla="*/ 647695 w 1295390"/>
              <a:gd name="connsiteY1" fmla="*/ 0 h 1373297"/>
              <a:gd name="connsiteX2" fmla="*/ 1295390 w 1295390"/>
              <a:gd name="connsiteY2" fmla="*/ 686649 h 1373297"/>
              <a:gd name="connsiteX3" fmla="*/ 647695 w 1295390"/>
              <a:gd name="connsiteY3" fmla="*/ 1373298 h 1373297"/>
              <a:gd name="connsiteX4" fmla="*/ 0 w 1295390"/>
              <a:gd name="connsiteY4" fmla="*/ 686649 h 137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0" h="1373297">
                <a:moveTo>
                  <a:pt x="0" y="686649"/>
                </a:moveTo>
                <a:cubicBezTo>
                  <a:pt x="0" y="307423"/>
                  <a:pt x="289983" y="0"/>
                  <a:pt x="647695" y="0"/>
                </a:cubicBezTo>
                <a:cubicBezTo>
                  <a:pt x="1005407" y="0"/>
                  <a:pt x="1295390" y="307423"/>
                  <a:pt x="1295390" y="686649"/>
                </a:cubicBezTo>
                <a:cubicBezTo>
                  <a:pt x="1295390" y="1065875"/>
                  <a:pt x="1005407" y="1373298"/>
                  <a:pt x="647695" y="1373298"/>
                </a:cubicBezTo>
                <a:cubicBezTo>
                  <a:pt x="289983" y="1373298"/>
                  <a:pt x="0" y="1065875"/>
                  <a:pt x="0" y="686649"/>
                </a:cubicBezTo>
                <a:close/>
              </a:path>
            </a:pathLst>
          </a:custGeom>
          <a:solidFill>
            <a:srgbClr val="3AB4AD"/>
          </a:solidFill>
          <a:ln>
            <a:solidFill>
              <a:srgbClr val="3AB4A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1429" tIns="121391" rIns="381429" bIns="1065533"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A579A1D-9FAC-CC6C-38B1-F610F029E7D1}"/>
              </a:ext>
            </a:extLst>
          </p:cNvPr>
          <p:cNvSpPr txBox="1"/>
          <p:nvPr/>
        </p:nvSpPr>
        <p:spPr>
          <a:xfrm>
            <a:off x="3521118" y="5461491"/>
            <a:ext cx="7025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Lato" panose="020F0502020204030203" pitchFamily="34" charset="77"/>
                <a:cs typeface="Arial" panose="020B0604020202020204" pitchFamily="34" charset="0"/>
              </a:rPr>
              <a:t>Staff upskilling through Functional Skills </a:t>
            </a:r>
          </a:p>
        </p:txBody>
      </p:sp>
      <p:sp>
        <p:nvSpPr>
          <p:cNvPr id="13" name="TextBox 12">
            <a:extLst>
              <a:ext uri="{FF2B5EF4-FFF2-40B4-BE49-F238E27FC236}">
                <a16:creationId xmlns:a16="http://schemas.microsoft.com/office/drawing/2014/main" id="{F4AA28AD-5ABF-62A4-B642-325399DFA709}"/>
              </a:ext>
            </a:extLst>
          </p:cNvPr>
          <p:cNvSpPr txBox="1"/>
          <p:nvPr/>
        </p:nvSpPr>
        <p:spPr>
          <a:xfrm>
            <a:off x="2405984" y="3316409"/>
            <a:ext cx="282100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Lato" panose="020F0502020204030203" pitchFamily="34" charset="77"/>
              </a:rPr>
              <a:t>People without </a:t>
            </a:r>
            <a:br>
              <a:rPr kumimoji="0" lang="en-GB" sz="2800" b="1" i="0" u="none" strike="noStrike" kern="1200" cap="none" spc="0" normalizeH="0" baseline="0" noProof="0">
                <a:ln>
                  <a:noFill/>
                </a:ln>
                <a:solidFill>
                  <a:prstClr val="white"/>
                </a:solidFill>
                <a:effectLst/>
                <a:uLnTx/>
                <a:uFillTx/>
                <a:latin typeface="Lato" panose="020F0502020204030203" pitchFamily="34" charset="77"/>
              </a:rPr>
            </a:br>
            <a:r>
              <a:rPr kumimoji="0" lang="en-GB" sz="2800" b="1" i="0" u="none" strike="noStrike" kern="1200" cap="none" spc="0" normalizeH="0" baseline="0" noProof="0">
                <a:ln>
                  <a:noFill/>
                </a:ln>
                <a:solidFill>
                  <a:prstClr val="white"/>
                </a:solidFill>
                <a:effectLst/>
                <a:uLnTx/>
                <a:uFillTx/>
                <a:latin typeface="Lato" panose="020F0502020204030203" pitchFamily="34" charset="77"/>
              </a:rPr>
              <a:t>the skills and confidence they need in maths</a:t>
            </a:r>
          </a:p>
        </p:txBody>
      </p:sp>
      <p:sp>
        <p:nvSpPr>
          <p:cNvPr id="14" name="Arrow: Right 13">
            <a:extLst>
              <a:ext uri="{FF2B5EF4-FFF2-40B4-BE49-F238E27FC236}">
                <a16:creationId xmlns:a16="http://schemas.microsoft.com/office/drawing/2014/main" id="{A53122A9-AA19-9CFA-2533-A37130B62598}"/>
              </a:ext>
            </a:extLst>
          </p:cNvPr>
          <p:cNvSpPr/>
          <p:nvPr/>
        </p:nvSpPr>
        <p:spPr>
          <a:xfrm>
            <a:off x="2224838" y="5605023"/>
            <a:ext cx="1037307" cy="339774"/>
          </a:xfrm>
          <a:prstGeom prst="rightArrow">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EDC5C298-CC6E-FFCB-6599-77F6A07DFDF3}"/>
              </a:ext>
            </a:extLst>
          </p:cNvPr>
          <p:cNvSpPr txBox="1"/>
          <p:nvPr/>
        </p:nvSpPr>
        <p:spPr>
          <a:xfrm>
            <a:off x="5583524" y="4803042"/>
            <a:ext cx="3516554" cy="742522"/>
          </a:xfrm>
          <a:prstGeom prst="rect">
            <a:avLst/>
          </a:prstGeom>
          <a:solidFill>
            <a:srgbClr val="00304A"/>
          </a:solidFill>
          <a:ln w="25400">
            <a:solidFill>
              <a:srgbClr val="FFFFFF"/>
            </a:solidFill>
          </a:ln>
        </p:spPr>
        <p:txBody>
          <a:bodyPr wrap="square" rtlCol="0" anchor="ctr" anchorCtr="0">
            <a:noAutofit/>
          </a:bodyPr>
          <a:lstStyle/>
          <a:p>
            <a:pPr lvl="0" algn="ctr"/>
            <a:r>
              <a:rPr lang="en-GB" sz="1600" b="1">
                <a:solidFill>
                  <a:srgbClr val="FFFFFF"/>
                </a:solidFill>
                <a:latin typeface="Lato" panose="020F0502020204030203" pitchFamily="34" charset="77"/>
              </a:rPr>
              <a:t>Pipeline is blocked preventing </a:t>
            </a:r>
            <a:br>
              <a:rPr lang="en-GB" sz="1600" b="1">
                <a:solidFill>
                  <a:srgbClr val="FFFFFF"/>
                </a:solidFill>
                <a:latin typeface="Lato" panose="020F0502020204030203" pitchFamily="34" charset="77"/>
              </a:rPr>
            </a:br>
            <a:r>
              <a:rPr lang="en-GB" sz="1600" b="1">
                <a:solidFill>
                  <a:srgbClr val="FFFFFF"/>
                </a:solidFill>
                <a:latin typeface="Lato" panose="020F0502020204030203" pitchFamily="34" charset="77"/>
              </a:rPr>
              <a:t>staff moving to Functional Skills</a:t>
            </a:r>
          </a:p>
        </p:txBody>
      </p:sp>
      <p:sp>
        <p:nvSpPr>
          <p:cNvPr id="18" name="Right Arrow 4">
            <a:extLst>
              <a:ext uri="{FF2B5EF4-FFF2-40B4-BE49-F238E27FC236}">
                <a16:creationId xmlns:a16="http://schemas.microsoft.com/office/drawing/2014/main" id="{74C25CF2-78B1-F7E6-4E0C-8294E0CBF82C}"/>
              </a:ext>
            </a:extLst>
          </p:cNvPr>
          <p:cNvSpPr/>
          <p:nvPr/>
        </p:nvSpPr>
        <p:spPr>
          <a:xfrm>
            <a:off x="5243081" y="4803042"/>
            <a:ext cx="676117" cy="742522"/>
          </a:xfrm>
          <a:prstGeom prst="rightArrow">
            <a:avLst/>
          </a:prstGeom>
          <a:solidFill>
            <a:srgbClr val="FFFFFF"/>
          </a:solidFill>
          <a:ln w="25400">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850C51-8335-FC3A-05DC-2A677C061CD7}"/>
              </a:ext>
            </a:extLst>
          </p:cNvPr>
          <p:cNvSpPr txBox="1"/>
          <p:nvPr/>
        </p:nvSpPr>
        <p:spPr>
          <a:xfrm>
            <a:off x="5583524" y="3913460"/>
            <a:ext cx="3516554" cy="741600"/>
          </a:xfrm>
          <a:prstGeom prst="rect">
            <a:avLst/>
          </a:prstGeom>
          <a:solidFill>
            <a:srgbClr val="00304A"/>
          </a:solidFill>
          <a:ln w="25400">
            <a:solidFill>
              <a:srgbClr val="FFFFFF"/>
            </a:solidFill>
          </a:ln>
        </p:spPr>
        <p:txBody>
          <a:bodyPr wrap="square" rtlCol="0" anchor="ctr" anchorCtr="0">
            <a:noAutofit/>
          </a:bodyPr>
          <a:lstStyle/>
          <a:p>
            <a:pPr lvl="0" algn="ctr"/>
            <a:r>
              <a:rPr lang="en-GB" sz="1700" b="1">
                <a:solidFill>
                  <a:srgbClr val="FFFFFF"/>
                </a:solidFill>
                <a:latin typeface="Lato" panose="020F0502020204030203" pitchFamily="34" charset="77"/>
              </a:rPr>
              <a:t>Hiding stress and anxieties</a:t>
            </a:r>
          </a:p>
        </p:txBody>
      </p:sp>
      <p:sp>
        <p:nvSpPr>
          <p:cNvPr id="20" name="Right Arrow 14">
            <a:extLst>
              <a:ext uri="{FF2B5EF4-FFF2-40B4-BE49-F238E27FC236}">
                <a16:creationId xmlns:a16="http://schemas.microsoft.com/office/drawing/2014/main" id="{0C0E4685-E2AB-2829-75E4-1A8C83255369}"/>
              </a:ext>
            </a:extLst>
          </p:cNvPr>
          <p:cNvSpPr/>
          <p:nvPr/>
        </p:nvSpPr>
        <p:spPr>
          <a:xfrm>
            <a:off x="5243081" y="3912999"/>
            <a:ext cx="676117" cy="742522"/>
          </a:xfrm>
          <a:prstGeom prst="rightArrow">
            <a:avLst/>
          </a:prstGeom>
          <a:solidFill>
            <a:srgbClr val="FFFFFF"/>
          </a:solidFill>
          <a:ln w="25400">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2C794A-BF18-D705-8EEA-90A1D6F720FF}"/>
              </a:ext>
            </a:extLst>
          </p:cNvPr>
          <p:cNvSpPr txBox="1"/>
          <p:nvPr/>
        </p:nvSpPr>
        <p:spPr>
          <a:xfrm>
            <a:off x="5583524" y="3029595"/>
            <a:ext cx="3516554" cy="741600"/>
          </a:xfrm>
          <a:prstGeom prst="rect">
            <a:avLst/>
          </a:prstGeom>
          <a:solidFill>
            <a:srgbClr val="00304A"/>
          </a:solidFill>
          <a:ln w="25400">
            <a:solidFill>
              <a:srgbClr val="FFFFFF"/>
            </a:solidFill>
          </a:ln>
        </p:spPr>
        <p:txBody>
          <a:bodyPr wrap="square" rtlCol="0" anchor="ctr" anchorCtr="0">
            <a:noAutofit/>
          </a:bodyPr>
          <a:lstStyle/>
          <a:p>
            <a:pPr lvl="0" algn="ctr"/>
            <a:r>
              <a:rPr lang="en-GB" sz="1700" b="1">
                <a:solidFill>
                  <a:srgbClr val="FFFFFF"/>
                </a:solidFill>
                <a:latin typeface="Lato" panose="020F0502020204030203" pitchFamily="34" charset="77"/>
              </a:rPr>
              <a:t>Not confident at work</a:t>
            </a:r>
          </a:p>
        </p:txBody>
      </p:sp>
      <p:sp>
        <p:nvSpPr>
          <p:cNvPr id="22" name="Right Arrow 16">
            <a:extLst>
              <a:ext uri="{FF2B5EF4-FFF2-40B4-BE49-F238E27FC236}">
                <a16:creationId xmlns:a16="http://schemas.microsoft.com/office/drawing/2014/main" id="{2C6DE183-13D7-D0A6-99EA-E006003091C6}"/>
              </a:ext>
            </a:extLst>
          </p:cNvPr>
          <p:cNvSpPr/>
          <p:nvPr/>
        </p:nvSpPr>
        <p:spPr>
          <a:xfrm>
            <a:off x="5243081" y="3029134"/>
            <a:ext cx="676117" cy="742522"/>
          </a:xfrm>
          <a:prstGeom prst="rightArrow">
            <a:avLst/>
          </a:prstGeom>
          <a:solidFill>
            <a:schemeClr val="bg1"/>
          </a:solidFill>
          <a:ln w="25400">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919B0C1-60EE-EEBE-184B-2347DDF990DF}"/>
              </a:ext>
            </a:extLst>
          </p:cNvPr>
          <p:cNvSpPr txBox="1"/>
          <p:nvPr/>
        </p:nvSpPr>
        <p:spPr>
          <a:xfrm>
            <a:off x="651098" y="5344632"/>
            <a:ext cx="1687915" cy="1384995"/>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Lato" panose="020F0502020204030203" pitchFamily="34" charset="77"/>
              </a:rPr>
              <a:t>Only a very small proportion of those who need help are currently ‘reached’ by Numeracy qualifications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Lato" panose="020F0502020204030203" pitchFamily="34" charset="77"/>
              </a:rPr>
              <a:t>(138,170 in 2020/21).</a:t>
            </a:r>
            <a:endParaRPr kumimoji="0" lang="en-US" sz="1200" b="0" i="0" u="none" strike="noStrike" kern="1200" cap="none" spc="0" normalizeH="0" baseline="0" noProof="0">
              <a:ln>
                <a:noFill/>
              </a:ln>
              <a:effectLst/>
              <a:uLnTx/>
              <a:uFillTx/>
              <a:latin typeface="Lato" panose="020F0502020204030203" pitchFamily="34" charset="77"/>
            </a:endParaRPr>
          </a:p>
        </p:txBody>
      </p:sp>
    </p:spTree>
    <p:extLst>
      <p:ext uri="{BB962C8B-B14F-4D97-AF65-F5344CB8AC3E}">
        <p14:creationId xmlns:p14="http://schemas.microsoft.com/office/powerpoint/2010/main" val="20884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Numeracy issue in the UK</a:t>
            </a:r>
          </a:p>
        </p:txBody>
      </p:sp>
      <p:pic>
        <p:nvPicPr>
          <p:cNvPr id="3" name="Graphic 2" descr="Key">
            <a:extLst>
              <a:ext uri="{FF2B5EF4-FFF2-40B4-BE49-F238E27FC236}">
                <a16:creationId xmlns:a16="http://schemas.microsoft.com/office/drawing/2014/main" id="{689AAD57-B540-3372-A708-E0F22E14A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7073" y="2871893"/>
            <a:ext cx="725739" cy="725739"/>
          </a:xfrm>
          <a:prstGeom prst="rect">
            <a:avLst/>
          </a:prstGeom>
        </p:spPr>
      </p:pic>
      <p:pic>
        <p:nvPicPr>
          <p:cNvPr id="4" name="Graphic 3" descr="Unlock">
            <a:extLst>
              <a:ext uri="{FF2B5EF4-FFF2-40B4-BE49-F238E27FC236}">
                <a16:creationId xmlns:a16="http://schemas.microsoft.com/office/drawing/2014/main" id="{D0B6230B-DA1D-EC76-A510-112E3B1FF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1159" y="2043429"/>
            <a:ext cx="600841" cy="600841"/>
          </a:xfrm>
          <a:prstGeom prst="rect">
            <a:avLst/>
          </a:prstGeom>
        </p:spPr>
      </p:pic>
      <p:sp>
        <p:nvSpPr>
          <p:cNvPr id="5" name="TextBox 4">
            <a:extLst>
              <a:ext uri="{FF2B5EF4-FFF2-40B4-BE49-F238E27FC236}">
                <a16:creationId xmlns:a16="http://schemas.microsoft.com/office/drawing/2014/main" id="{5B6F9380-96AA-4655-0147-7DEA74A82EEA}"/>
              </a:ext>
            </a:extLst>
          </p:cNvPr>
          <p:cNvSpPr txBox="1"/>
          <p:nvPr/>
        </p:nvSpPr>
        <p:spPr>
          <a:xfrm>
            <a:off x="613774" y="4316665"/>
            <a:ext cx="1410969" cy="2010807"/>
          </a:xfrm>
          <a:prstGeom prst="rect">
            <a:avLst/>
          </a:prstGeom>
          <a:noFill/>
        </p:spPr>
        <p:txBody>
          <a:bodyPr wrap="square" rtlCol="0">
            <a:spAutoFit/>
          </a:bodyPr>
          <a:lstStyle/>
          <a:p>
            <a:pPr algn="ctr">
              <a:spcAft>
                <a:spcPts val="1000"/>
              </a:spcAft>
            </a:pPr>
            <a:r>
              <a:rPr lang="en-GB">
                <a:latin typeface="Lato" panose="020F0502020204030203" pitchFamily="34" charset="77"/>
              </a:rPr>
              <a:t>78% below L2</a:t>
            </a:r>
          </a:p>
          <a:p>
            <a:pPr algn="ctr">
              <a:spcAft>
                <a:spcPts val="1000"/>
              </a:spcAft>
            </a:pPr>
            <a:r>
              <a:rPr lang="en-GB">
                <a:latin typeface="Lato" panose="020F0502020204030203" pitchFamily="34" charset="77"/>
              </a:rPr>
              <a:t>Low confidence </a:t>
            </a:r>
          </a:p>
          <a:p>
            <a:pPr algn="ctr">
              <a:spcAft>
                <a:spcPts val="1000"/>
              </a:spcAft>
            </a:pPr>
            <a:r>
              <a:rPr lang="en-GB">
                <a:latin typeface="Lato" panose="020F0502020204030203" pitchFamily="34" charset="77"/>
              </a:rPr>
              <a:t>Maths anxiety</a:t>
            </a:r>
          </a:p>
        </p:txBody>
      </p:sp>
      <p:sp>
        <p:nvSpPr>
          <p:cNvPr id="6" name="TextBox 5">
            <a:extLst>
              <a:ext uri="{FF2B5EF4-FFF2-40B4-BE49-F238E27FC236}">
                <a16:creationId xmlns:a16="http://schemas.microsoft.com/office/drawing/2014/main" id="{ABBD7481-7314-B1D8-62D5-41703C464CCC}"/>
              </a:ext>
            </a:extLst>
          </p:cNvPr>
          <p:cNvSpPr txBox="1"/>
          <p:nvPr/>
        </p:nvSpPr>
        <p:spPr>
          <a:xfrm>
            <a:off x="6688588" y="3752560"/>
            <a:ext cx="2085072" cy="2031325"/>
          </a:xfrm>
          <a:prstGeom prst="rect">
            <a:avLst/>
          </a:prstGeom>
          <a:noFill/>
        </p:spPr>
        <p:txBody>
          <a:bodyPr wrap="square" rtlCol="0">
            <a:spAutoFit/>
          </a:bodyPr>
          <a:lstStyle/>
          <a:p>
            <a:pPr algn="ctr"/>
            <a:r>
              <a:rPr lang="en-GB">
                <a:latin typeface="Lato" panose="020F0502020204030203" pitchFamily="34" charset="77"/>
              </a:rPr>
              <a:t>Pathway to progression unlocked by improved confidence and overcoming maths anxiety</a:t>
            </a:r>
          </a:p>
        </p:txBody>
      </p:sp>
      <p:sp>
        <p:nvSpPr>
          <p:cNvPr id="11" name="Arrow: Right 23">
            <a:extLst>
              <a:ext uri="{FF2B5EF4-FFF2-40B4-BE49-F238E27FC236}">
                <a16:creationId xmlns:a16="http://schemas.microsoft.com/office/drawing/2014/main" id="{6726A0A5-14C7-1674-6654-AC214B0D1278}"/>
              </a:ext>
            </a:extLst>
          </p:cNvPr>
          <p:cNvSpPr/>
          <p:nvPr/>
        </p:nvSpPr>
        <p:spPr>
          <a:xfrm rot="16200000">
            <a:off x="5195458" y="4087863"/>
            <a:ext cx="579324" cy="243383"/>
          </a:xfrm>
          <a:prstGeom prst="rightArrow">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12" name="TextBox 11">
            <a:extLst>
              <a:ext uri="{FF2B5EF4-FFF2-40B4-BE49-F238E27FC236}">
                <a16:creationId xmlns:a16="http://schemas.microsoft.com/office/drawing/2014/main" id="{89095BBA-B033-6C6A-1C39-EF1BF25FE7B2}"/>
              </a:ext>
            </a:extLst>
          </p:cNvPr>
          <p:cNvSpPr txBox="1"/>
          <p:nvPr/>
        </p:nvSpPr>
        <p:spPr>
          <a:xfrm>
            <a:off x="4467096" y="4499217"/>
            <a:ext cx="2036048" cy="1200329"/>
          </a:xfrm>
          <a:prstGeom prst="rect">
            <a:avLst/>
          </a:prstGeom>
          <a:noFill/>
        </p:spPr>
        <p:txBody>
          <a:bodyPr wrap="square" rtlCol="0">
            <a:spAutoFit/>
          </a:bodyPr>
          <a:lstStyle/>
          <a:p>
            <a:pPr algn="ctr"/>
            <a:r>
              <a:rPr lang="en-GB">
                <a:latin typeface="Lato" panose="020F0502020204030203" pitchFamily="34" charset="77"/>
                <a:cs typeface="Arial" panose="020B0604020202020204" pitchFamily="34" charset="0"/>
              </a:rPr>
              <a:t>Only currently accessed by a small proportion of the workforce </a:t>
            </a:r>
          </a:p>
        </p:txBody>
      </p:sp>
      <p:pic>
        <p:nvPicPr>
          <p:cNvPr id="15" name="Graphic 14" descr="Man">
            <a:extLst>
              <a:ext uri="{FF2B5EF4-FFF2-40B4-BE49-F238E27FC236}">
                <a16:creationId xmlns:a16="http://schemas.microsoft.com/office/drawing/2014/main" id="{7AE00737-9275-E454-FF8A-487D9ADEA4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427" y="3384842"/>
            <a:ext cx="803870" cy="803870"/>
          </a:xfrm>
          <a:prstGeom prst="rect">
            <a:avLst/>
          </a:prstGeom>
        </p:spPr>
      </p:pic>
      <p:graphicFrame>
        <p:nvGraphicFramePr>
          <p:cNvPr id="24" name="Content Placeholder 3">
            <a:extLst>
              <a:ext uri="{FF2B5EF4-FFF2-40B4-BE49-F238E27FC236}">
                <a16:creationId xmlns:a16="http://schemas.microsoft.com/office/drawing/2014/main" id="{EF21AF85-12E9-C285-213C-A90A5BB8FBD8}"/>
              </a:ext>
            </a:extLst>
          </p:cNvPr>
          <p:cNvGraphicFramePr>
            <a:graphicFrameLocks/>
          </p:cNvGraphicFramePr>
          <p:nvPr>
            <p:extLst>
              <p:ext uri="{D42A27DB-BD31-4B8C-83A1-F6EECF244321}">
                <p14:modId xmlns:p14="http://schemas.microsoft.com/office/powerpoint/2010/main" val="2598413603"/>
              </p:ext>
            </p:extLst>
          </p:nvPr>
        </p:nvGraphicFramePr>
        <p:xfrm>
          <a:off x="613774" y="2378430"/>
          <a:ext cx="9336986" cy="32205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4798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Economical Cost</a:t>
            </a:r>
          </a:p>
        </p:txBody>
      </p:sp>
      <p:cxnSp>
        <p:nvCxnSpPr>
          <p:cNvPr id="7" name="Straight Connector 6">
            <a:extLst>
              <a:ext uri="{FF2B5EF4-FFF2-40B4-BE49-F238E27FC236}">
                <a16:creationId xmlns:a16="http://schemas.microsoft.com/office/drawing/2014/main" id="{2CC21397-85AD-8B5B-704E-3612AD4F2BC6}"/>
              </a:ext>
            </a:extLst>
          </p:cNvPr>
          <p:cNvCxnSpPr/>
          <p:nvPr/>
        </p:nvCxnSpPr>
        <p:spPr>
          <a:xfrm>
            <a:off x="7032924" y="3387557"/>
            <a:ext cx="0" cy="1091425"/>
          </a:xfrm>
          <a:prstGeom prst="line">
            <a:avLst/>
          </a:prstGeom>
          <a:ln w="38100">
            <a:solidFill>
              <a:srgbClr val="00304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D72F07-3952-6AA1-8A7A-203ABBFEB01E}"/>
              </a:ext>
            </a:extLst>
          </p:cNvPr>
          <p:cNvCxnSpPr>
            <a:cxnSpLocks/>
          </p:cNvCxnSpPr>
          <p:nvPr/>
        </p:nvCxnSpPr>
        <p:spPr>
          <a:xfrm>
            <a:off x="4419600" y="3409292"/>
            <a:ext cx="0" cy="1091425"/>
          </a:xfrm>
          <a:prstGeom prst="line">
            <a:avLst/>
          </a:prstGeom>
          <a:ln w="38100">
            <a:solidFill>
              <a:srgbClr val="00304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959B32-2FD9-2EE5-0C74-C66E3A8086A7}"/>
              </a:ext>
            </a:extLst>
          </p:cNvPr>
          <p:cNvCxnSpPr/>
          <p:nvPr/>
        </p:nvCxnSpPr>
        <p:spPr>
          <a:xfrm>
            <a:off x="1805651" y="3387557"/>
            <a:ext cx="0" cy="1091425"/>
          </a:xfrm>
          <a:prstGeom prst="line">
            <a:avLst/>
          </a:prstGeom>
          <a:ln w="38100">
            <a:solidFill>
              <a:srgbClr val="00304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F3A27E-AA34-A10A-72D2-AC50196647DE}"/>
              </a:ext>
            </a:extLst>
          </p:cNvPr>
          <p:cNvCxnSpPr>
            <a:cxnSpLocks/>
          </p:cNvCxnSpPr>
          <p:nvPr/>
        </p:nvCxnSpPr>
        <p:spPr>
          <a:xfrm>
            <a:off x="1809022" y="3399132"/>
            <a:ext cx="5222417" cy="0"/>
          </a:xfrm>
          <a:prstGeom prst="line">
            <a:avLst/>
          </a:prstGeom>
          <a:ln w="38100">
            <a:solidFill>
              <a:srgbClr val="00304A"/>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9290762-99FC-C402-2BFE-67EC909B6FB4}"/>
              </a:ext>
            </a:extLst>
          </p:cNvPr>
          <p:cNvSpPr/>
          <p:nvPr/>
        </p:nvSpPr>
        <p:spPr>
          <a:xfrm>
            <a:off x="1386411" y="4196476"/>
            <a:ext cx="836271" cy="836271"/>
          </a:xfrm>
          <a:prstGeom prst="ellipse">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8B225ED-6F37-12A0-DBAF-7FDE52F83A4A}"/>
              </a:ext>
            </a:extLst>
          </p:cNvPr>
          <p:cNvSpPr/>
          <p:nvPr/>
        </p:nvSpPr>
        <p:spPr>
          <a:xfrm>
            <a:off x="4022521" y="4196476"/>
            <a:ext cx="836271" cy="836271"/>
          </a:xfrm>
          <a:prstGeom prst="ellipse">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E410F70A-AEC2-42F5-9EEE-82235DC970B3}"/>
              </a:ext>
            </a:extLst>
          </p:cNvPr>
          <p:cNvSpPr/>
          <p:nvPr/>
        </p:nvSpPr>
        <p:spPr>
          <a:xfrm>
            <a:off x="6613303" y="4196476"/>
            <a:ext cx="836271" cy="836271"/>
          </a:xfrm>
          <a:prstGeom prst="ellipse">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25">
            <a:extLst>
              <a:ext uri="{FF2B5EF4-FFF2-40B4-BE49-F238E27FC236}">
                <a16:creationId xmlns:a16="http://schemas.microsoft.com/office/drawing/2014/main" id="{EAFFEF17-4052-E500-10BD-5903805A285B}"/>
              </a:ext>
            </a:extLst>
          </p:cNvPr>
          <p:cNvSpPr txBox="1">
            <a:spLocks noChangeArrowheads="1"/>
          </p:cNvSpPr>
          <p:nvPr/>
        </p:nvSpPr>
        <p:spPr bwMode="auto">
          <a:xfrm>
            <a:off x="936323" y="1955841"/>
            <a:ext cx="7271354" cy="523220"/>
          </a:xfrm>
          <a:prstGeom prst="rect">
            <a:avLst/>
          </a:prstGeom>
          <a:noFill/>
          <a:ln w="9525">
            <a:noFill/>
            <a:miter lim="800000"/>
            <a:headEnd/>
            <a:tailEnd/>
          </a:ln>
        </p:spPr>
        <p:txBody>
          <a:bodyPr wrap="square">
            <a:spAutoFit/>
          </a:bodyPr>
          <a:lstStyle/>
          <a:p>
            <a:pPr algn="ctr" eaLnBrk="1" hangingPunct="1"/>
            <a:r>
              <a:rPr lang="en-GB" altLang="en-US" sz="2800">
                <a:latin typeface="Lato" panose="020F0502020204030203" pitchFamily="34" charset="77"/>
              </a:rPr>
              <a:t>Costing billions to the UK each year</a:t>
            </a:r>
            <a:endParaRPr lang="en-GB" altLang="en-US" sz="1400">
              <a:latin typeface="Lato" panose="020F0502020204030203" pitchFamily="34" charset="77"/>
            </a:endParaRPr>
          </a:p>
        </p:txBody>
      </p:sp>
      <p:sp>
        <p:nvSpPr>
          <p:cNvPr id="18" name="TextBox 25">
            <a:extLst>
              <a:ext uri="{FF2B5EF4-FFF2-40B4-BE49-F238E27FC236}">
                <a16:creationId xmlns:a16="http://schemas.microsoft.com/office/drawing/2014/main" id="{0C443509-FC13-ADCD-53FA-2EDB0B34D497}"/>
              </a:ext>
            </a:extLst>
          </p:cNvPr>
          <p:cNvSpPr txBox="1">
            <a:spLocks noChangeArrowheads="1"/>
          </p:cNvSpPr>
          <p:nvPr/>
        </p:nvSpPr>
        <p:spPr bwMode="auto">
          <a:xfrm>
            <a:off x="3138503" y="5063756"/>
            <a:ext cx="2604306" cy="1418337"/>
          </a:xfrm>
          <a:prstGeom prst="rect">
            <a:avLst/>
          </a:prstGeom>
          <a:noFill/>
          <a:ln w="9525">
            <a:noFill/>
            <a:miter lim="800000"/>
            <a:headEnd/>
            <a:tailEnd/>
          </a:ln>
        </p:spPr>
        <p:txBody>
          <a:bodyPr wrap="square">
            <a:spAutoFit/>
          </a:bodyPr>
          <a:lstStyle/>
          <a:p>
            <a:pPr algn="ctr" eaLnBrk="1" hangingPunct="1">
              <a:spcAft>
                <a:spcPts val="500"/>
              </a:spcAft>
            </a:pPr>
            <a:r>
              <a:rPr lang="en-GB" altLang="en-US" sz="3600" b="1">
                <a:latin typeface="Lato" panose="020F0502020204030203" pitchFamily="34" charset="77"/>
              </a:rPr>
              <a:t>£8.8b</a:t>
            </a:r>
            <a:br>
              <a:rPr lang="en-GB" altLang="en-US" b="1">
                <a:latin typeface="Lato" panose="020F0502020204030203" pitchFamily="34" charset="77"/>
              </a:rPr>
            </a:br>
            <a:r>
              <a:rPr lang="en-GB" altLang="en-US" b="1">
                <a:latin typeface="Lato" panose="020F0502020204030203" pitchFamily="34" charset="77"/>
              </a:rPr>
              <a:t>Individuals</a:t>
            </a:r>
            <a:endParaRPr lang="en-GB" altLang="en-US" sz="1400" b="1">
              <a:latin typeface="Lato" panose="020F0502020204030203" pitchFamily="34" charset="77"/>
            </a:endParaRPr>
          </a:p>
          <a:p>
            <a:pPr algn="ctr" eaLnBrk="1" hangingPunct="1"/>
            <a:r>
              <a:rPr lang="en-GB" altLang="en-US" sz="1400">
                <a:latin typeface="Lato" panose="020F0502020204030203" pitchFamily="34" charset="77"/>
              </a:rPr>
              <a:t>Individuals earn less when </a:t>
            </a:r>
            <a:br>
              <a:rPr lang="en-GB" altLang="en-US" sz="1400">
                <a:latin typeface="Lato" panose="020F0502020204030203" pitchFamily="34" charset="77"/>
              </a:rPr>
            </a:br>
            <a:r>
              <a:rPr lang="en-GB" altLang="en-US" sz="1400">
                <a:latin typeface="Lato" panose="020F0502020204030203" pitchFamily="34" charset="77"/>
              </a:rPr>
              <a:t>they are less numerate</a:t>
            </a:r>
          </a:p>
        </p:txBody>
      </p:sp>
      <p:sp>
        <p:nvSpPr>
          <p:cNvPr id="19" name="TextBox 25">
            <a:extLst>
              <a:ext uri="{FF2B5EF4-FFF2-40B4-BE49-F238E27FC236}">
                <a16:creationId xmlns:a16="http://schemas.microsoft.com/office/drawing/2014/main" id="{85AE0A6F-B724-2B23-BE97-B9D265318572}"/>
              </a:ext>
            </a:extLst>
          </p:cNvPr>
          <p:cNvSpPr txBox="1">
            <a:spLocks noChangeArrowheads="1"/>
          </p:cNvSpPr>
          <p:nvPr/>
        </p:nvSpPr>
        <p:spPr bwMode="auto">
          <a:xfrm>
            <a:off x="5554562" y="5063756"/>
            <a:ext cx="2980483" cy="1633781"/>
          </a:xfrm>
          <a:prstGeom prst="rect">
            <a:avLst/>
          </a:prstGeom>
          <a:noFill/>
          <a:ln w="9525">
            <a:noFill/>
            <a:miter lim="800000"/>
            <a:headEnd/>
            <a:tailEnd/>
          </a:ln>
        </p:spPr>
        <p:txBody>
          <a:bodyPr wrap="square">
            <a:spAutoFit/>
          </a:bodyPr>
          <a:lstStyle/>
          <a:p>
            <a:pPr algn="ctr" eaLnBrk="1" hangingPunct="1">
              <a:spcAft>
                <a:spcPts val="500"/>
              </a:spcAft>
            </a:pPr>
            <a:r>
              <a:rPr lang="en-GB" altLang="en-US" sz="3600" b="1">
                <a:latin typeface="Lato" panose="020F0502020204030203" pitchFamily="34" charset="77"/>
              </a:rPr>
              <a:t>£3.2b</a:t>
            </a:r>
            <a:br>
              <a:rPr lang="en-GB" altLang="en-US" b="1">
                <a:latin typeface="Lato" panose="020F0502020204030203" pitchFamily="34" charset="77"/>
              </a:rPr>
            </a:br>
            <a:r>
              <a:rPr lang="en-GB" altLang="en-US" b="1">
                <a:latin typeface="Lato" panose="020F0502020204030203" pitchFamily="34" charset="77"/>
              </a:rPr>
              <a:t>Employers</a:t>
            </a:r>
            <a:endParaRPr lang="en-GB" altLang="en-US" sz="1400" b="1">
              <a:latin typeface="Lato" panose="020F0502020204030203" pitchFamily="34" charset="77"/>
            </a:endParaRPr>
          </a:p>
          <a:p>
            <a:pPr algn="ctr" eaLnBrk="1" hangingPunct="1">
              <a:spcAft>
                <a:spcPts val="500"/>
              </a:spcAft>
            </a:pPr>
            <a:r>
              <a:rPr lang="en-GB" altLang="en-US" sz="1400">
                <a:latin typeface="Lato" panose="020F0502020204030203" pitchFamily="34" charset="77"/>
              </a:rPr>
              <a:t>68% of UK employers are concerned about employees’ </a:t>
            </a:r>
            <a:br>
              <a:rPr lang="en-GB" altLang="en-US" sz="1400">
                <a:latin typeface="Lato" panose="020F0502020204030203" pitchFamily="34" charset="77"/>
              </a:rPr>
            </a:br>
            <a:r>
              <a:rPr lang="en-GB" altLang="en-US" sz="1400">
                <a:latin typeface="Lato" panose="020F0502020204030203" pitchFamily="34" charset="77"/>
              </a:rPr>
              <a:t>ability to sense-check numbers</a:t>
            </a:r>
          </a:p>
        </p:txBody>
      </p:sp>
      <p:sp>
        <p:nvSpPr>
          <p:cNvPr id="20" name="TextBox 25">
            <a:extLst>
              <a:ext uri="{FF2B5EF4-FFF2-40B4-BE49-F238E27FC236}">
                <a16:creationId xmlns:a16="http://schemas.microsoft.com/office/drawing/2014/main" id="{78A47391-041F-D4EE-2093-9FB8A63E50C5}"/>
              </a:ext>
            </a:extLst>
          </p:cNvPr>
          <p:cNvSpPr txBox="1">
            <a:spLocks noChangeArrowheads="1"/>
          </p:cNvSpPr>
          <p:nvPr/>
        </p:nvSpPr>
        <p:spPr bwMode="auto">
          <a:xfrm>
            <a:off x="314305" y="5063756"/>
            <a:ext cx="2980483" cy="1697901"/>
          </a:xfrm>
          <a:prstGeom prst="rect">
            <a:avLst/>
          </a:prstGeom>
          <a:noFill/>
          <a:ln w="9525">
            <a:noFill/>
            <a:miter lim="800000"/>
            <a:headEnd/>
            <a:tailEnd/>
          </a:ln>
        </p:spPr>
        <p:txBody>
          <a:bodyPr wrap="square">
            <a:spAutoFit/>
          </a:bodyPr>
          <a:lstStyle/>
          <a:p>
            <a:pPr algn="ctr" eaLnBrk="1" hangingPunct="1">
              <a:spcAft>
                <a:spcPts val="500"/>
              </a:spcAft>
            </a:pPr>
            <a:r>
              <a:rPr lang="en-GB" altLang="en-US" sz="3600" b="1">
                <a:latin typeface="Lato" panose="020F0502020204030203" pitchFamily="34" charset="77"/>
              </a:rPr>
              <a:t>£8.2b</a:t>
            </a:r>
            <a:br>
              <a:rPr lang="en-GB" altLang="en-US" b="1">
                <a:latin typeface="Lato" panose="020F0502020204030203" pitchFamily="34" charset="77"/>
              </a:rPr>
            </a:br>
            <a:r>
              <a:rPr lang="en-GB" altLang="en-US" b="1">
                <a:latin typeface="Lato" panose="020F0502020204030203" pitchFamily="34" charset="77"/>
              </a:rPr>
              <a:t>Government</a:t>
            </a:r>
            <a:endParaRPr lang="en-GB" altLang="en-US" sz="1400" b="1">
              <a:latin typeface="Lato" panose="020F0502020204030203" pitchFamily="34" charset="77"/>
            </a:endParaRPr>
          </a:p>
          <a:p>
            <a:pPr algn="ctr" eaLnBrk="1" hangingPunct="1">
              <a:spcAft>
                <a:spcPts val="1000"/>
              </a:spcAft>
            </a:pPr>
            <a:r>
              <a:rPr lang="en-GB" altLang="en-US" sz="1400">
                <a:latin typeface="Lato" panose="020F0502020204030203" pitchFamily="34" charset="77"/>
              </a:rPr>
              <a:t>Figure excludes</a:t>
            </a:r>
            <a:br>
              <a:rPr lang="en-GB" altLang="en-US" sz="1400">
                <a:latin typeface="Lato" panose="020F0502020204030203" pitchFamily="34" charset="77"/>
              </a:rPr>
            </a:br>
            <a:r>
              <a:rPr lang="en-GB" altLang="en-US" sz="1400">
                <a:latin typeface="Lato" panose="020F0502020204030203" pitchFamily="34" charset="77"/>
              </a:rPr>
              <a:t>health and criminal</a:t>
            </a:r>
            <a:br>
              <a:rPr lang="en-GB" altLang="en-US" sz="1400">
                <a:latin typeface="Lato" panose="020F0502020204030203" pitchFamily="34" charset="77"/>
              </a:rPr>
            </a:br>
            <a:r>
              <a:rPr lang="en-GB" altLang="en-US" sz="1400">
                <a:latin typeface="Lato" panose="020F0502020204030203" pitchFamily="34" charset="77"/>
              </a:rPr>
              <a:t>justice costs</a:t>
            </a:r>
          </a:p>
        </p:txBody>
      </p:sp>
      <p:pic>
        <p:nvPicPr>
          <p:cNvPr id="21" name="Graphic 20" descr="Bank with solid fill">
            <a:extLst>
              <a:ext uri="{FF2B5EF4-FFF2-40B4-BE49-F238E27FC236}">
                <a16:creationId xmlns:a16="http://schemas.microsoft.com/office/drawing/2014/main" id="{A2D0087D-0FEE-8B1F-91B1-77F0C6E6A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8449" y="4255722"/>
            <a:ext cx="692195" cy="692195"/>
          </a:xfrm>
          <a:prstGeom prst="rect">
            <a:avLst/>
          </a:prstGeom>
        </p:spPr>
      </p:pic>
      <p:pic>
        <p:nvPicPr>
          <p:cNvPr id="22" name="Graphic 21" descr="Target Audience with solid fill">
            <a:extLst>
              <a:ext uri="{FF2B5EF4-FFF2-40B4-BE49-F238E27FC236}">
                <a16:creationId xmlns:a16="http://schemas.microsoft.com/office/drawing/2014/main" id="{FDDD061C-4ACE-7097-EF4C-DAD06ADB0F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4730" y="4278941"/>
            <a:ext cx="731852" cy="731852"/>
          </a:xfrm>
          <a:prstGeom prst="rect">
            <a:avLst/>
          </a:prstGeom>
        </p:spPr>
      </p:pic>
      <p:pic>
        <p:nvPicPr>
          <p:cNvPr id="23" name="Graphic 22" descr="Tie with solid fill">
            <a:extLst>
              <a:ext uri="{FF2B5EF4-FFF2-40B4-BE49-F238E27FC236}">
                <a16:creationId xmlns:a16="http://schemas.microsoft.com/office/drawing/2014/main" id="{BADAAF4D-9286-866D-FE22-41D319E3C1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5283" y="4360195"/>
            <a:ext cx="535317" cy="535317"/>
          </a:xfrm>
          <a:prstGeom prst="rect">
            <a:avLst/>
          </a:prstGeom>
        </p:spPr>
      </p:pic>
      <p:pic>
        <p:nvPicPr>
          <p:cNvPr id="25" name="Graphic 24" descr="Suitcase with solid fill">
            <a:extLst>
              <a:ext uri="{FF2B5EF4-FFF2-40B4-BE49-F238E27FC236}">
                <a16:creationId xmlns:a16="http://schemas.microsoft.com/office/drawing/2014/main" id="{7350169D-A66C-234E-17B0-7FF22F67E4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3997" y="4414586"/>
            <a:ext cx="399603" cy="399603"/>
          </a:xfrm>
          <a:prstGeom prst="rect">
            <a:avLst/>
          </a:prstGeom>
        </p:spPr>
      </p:pic>
      <p:sp>
        <p:nvSpPr>
          <p:cNvPr id="26" name="Oval 25">
            <a:extLst>
              <a:ext uri="{FF2B5EF4-FFF2-40B4-BE49-F238E27FC236}">
                <a16:creationId xmlns:a16="http://schemas.microsoft.com/office/drawing/2014/main" id="{7564F27B-CAF1-804C-20C8-B9FA91C32368}"/>
              </a:ext>
            </a:extLst>
          </p:cNvPr>
          <p:cNvSpPr/>
          <p:nvPr/>
        </p:nvSpPr>
        <p:spPr>
          <a:xfrm>
            <a:off x="3678639" y="2503883"/>
            <a:ext cx="1468257" cy="1468257"/>
          </a:xfrm>
          <a:prstGeom prst="ellipse">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5">
            <a:extLst>
              <a:ext uri="{FF2B5EF4-FFF2-40B4-BE49-F238E27FC236}">
                <a16:creationId xmlns:a16="http://schemas.microsoft.com/office/drawing/2014/main" id="{6EC2306A-74C4-33D7-362A-44E54504E98E}"/>
              </a:ext>
            </a:extLst>
          </p:cNvPr>
          <p:cNvSpPr txBox="1">
            <a:spLocks noChangeArrowheads="1"/>
          </p:cNvSpPr>
          <p:nvPr/>
        </p:nvSpPr>
        <p:spPr bwMode="auto">
          <a:xfrm>
            <a:off x="3620946" y="3216484"/>
            <a:ext cx="1597307" cy="646331"/>
          </a:xfrm>
          <a:prstGeom prst="rect">
            <a:avLst/>
          </a:prstGeom>
          <a:noFill/>
          <a:ln w="9525">
            <a:noFill/>
            <a:miter lim="800000"/>
            <a:headEnd/>
            <a:tailEnd/>
          </a:ln>
        </p:spPr>
        <p:txBody>
          <a:bodyPr wrap="square">
            <a:spAutoFit/>
          </a:bodyPr>
          <a:lstStyle/>
          <a:p>
            <a:pPr algn="ctr" eaLnBrk="1" hangingPunct="1"/>
            <a:r>
              <a:rPr lang="en-GB" altLang="en-US" b="1">
                <a:solidFill>
                  <a:schemeClr val="bg1"/>
                </a:solidFill>
                <a:latin typeface="Lato" panose="020F0502020204030203" pitchFamily="34" charset="77"/>
              </a:rPr>
              <a:t>1.3%</a:t>
            </a:r>
            <a:br>
              <a:rPr lang="en-GB" altLang="en-US" b="1">
                <a:solidFill>
                  <a:schemeClr val="bg1"/>
                </a:solidFill>
                <a:latin typeface="Lato" panose="020F0502020204030203" pitchFamily="34" charset="77"/>
              </a:rPr>
            </a:br>
            <a:r>
              <a:rPr lang="en-GB" altLang="en-US" b="1">
                <a:solidFill>
                  <a:schemeClr val="bg1"/>
                </a:solidFill>
                <a:latin typeface="Lato" panose="020F0502020204030203" pitchFamily="34" charset="77"/>
              </a:rPr>
              <a:t>of GDP</a:t>
            </a:r>
            <a:endParaRPr lang="en-GB" altLang="en-US" sz="1600" b="1">
              <a:solidFill>
                <a:schemeClr val="bg1"/>
              </a:solidFill>
              <a:latin typeface="Lato" panose="020F0502020204030203" pitchFamily="34" charset="77"/>
            </a:endParaRPr>
          </a:p>
        </p:txBody>
      </p:sp>
      <p:sp>
        <p:nvSpPr>
          <p:cNvPr id="28" name="TextBox 25">
            <a:extLst>
              <a:ext uri="{FF2B5EF4-FFF2-40B4-BE49-F238E27FC236}">
                <a16:creationId xmlns:a16="http://schemas.microsoft.com/office/drawing/2014/main" id="{4A4A16C4-CD63-E34A-5411-BD2AA6E467F5}"/>
              </a:ext>
            </a:extLst>
          </p:cNvPr>
          <p:cNvSpPr txBox="1">
            <a:spLocks noChangeArrowheads="1"/>
          </p:cNvSpPr>
          <p:nvPr/>
        </p:nvSpPr>
        <p:spPr bwMode="auto">
          <a:xfrm>
            <a:off x="3617679" y="2788692"/>
            <a:ext cx="1597307" cy="584775"/>
          </a:xfrm>
          <a:prstGeom prst="rect">
            <a:avLst/>
          </a:prstGeom>
          <a:noFill/>
          <a:ln w="9525">
            <a:noFill/>
            <a:miter lim="800000"/>
            <a:headEnd/>
            <a:tailEnd/>
          </a:ln>
        </p:spPr>
        <p:txBody>
          <a:bodyPr wrap="square">
            <a:spAutoFit/>
          </a:bodyPr>
          <a:lstStyle/>
          <a:p>
            <a:pPr algn="ctr" eaLnBrk="1" hangingPunct="1"/>
            <a:r>
              <a:rPr lang="en-GB" altLang="en-US" sz="3200" b="1">
                <a:solidFill>
                  <a:schemeClr val="bg1"/>
                </a:solidFill>
                <a:latin typeface="Lato" panose="020F0502020204030203" pitchFamily="34" charset="77"/>
              </a:rPr>
              <a:t>£20.2b</a:t>
            </a:r>
            <a:endParaRPr lang="en-GB" altLang="en-US" sz="1600" b="1">
              <a:solidFill>
                <a:schemeClr val="bg1"/>
              </a:solidFill>
              <a:latin typeface="Lato" panose="020F0502020204030203" pitchFamily="34" charset="77"/>
            </a:endParaRPr>
          </a:p>
        </p:txBody>
      </p:sp>
    </p:spTree>
    <p:extLst>
      <p:ext uri="{BB962C8B-B14F-4D97-AF65-F5344CB8AC3E}">
        <p14:creationId xmlns:p14="http://schemas.microsoft.com/office/powerpoint/2010/main" val="224989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Curriculum Issue</a:t>
            </a:r>
          </a:p>
        </p:txBody>
      </p:sp>
      <p:sp>
        <p:nvSpPr>
          <p:cNvPr id="3" name="Right Triangle 2">
            <a:extLst>
              <a:ext uri="{FF2B5EF4-FFF2-40B4-BE49-F238E27FC236}">
                <a16:creationId xmlns:a16="http://schemas.microsoft.com/office/drawing/2014/main" id="{51D0B060-2E0F-052E-9E8A-E6DAD24C79AA}"/>
              </a:ext>
            </a:extLst>
          </p:cNvPr>
          <p:cNvSpPr/>
          <p:nvPr/>
        </p:nvSpPr>
        <p:spPr>
          <a:xfrm rot="5400000">
            <a:off x="8213465" y="6469316"/>
            <a:ext cx="333629" cy="363091"/>
          </a:xfrm>
          <a:prstGeom prst="rtTriangle">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ABD7B5CF-6AF8-3A2C-7DAB-E1B26CCF7210}"/>
              </a:ext>
            </a:extLst>
          </p:cNvPr>
          <p:cNvSpPr/>
          <p:nvPr/>
        </p:nvSpPr>
        <p:spPr>
          <a:xfrm rot="5400000">
            <a:off x="8213465" y="4846882"/>
            <a:ext cx="333629" cy="363091"/>
          </a:xfrm>
          <a:prstGeom prst="rtTriangle">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8BD7AA98-77C7-F633-A4A3-8F5441A25092}"/>
              </a:ext>
            </a:extLst>
          </p:cNvPr>
          <p:cNvSpPr/>
          <p:nvPr/>
        </p:nvSpPr>
        <p:spPr>
          <a:xfrm rot="5400000">
            <a:off x="8213465" y="2910993"/>
            <a:ext cx="333629" cy="363091"/>
          </a:xfrm>
          <a:prstGeom prst="rtTriangle">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2">
            <a:extLst>
              <a:ext uri="{FF2B5EF4-FFF2-40B4-BE49-F238E27FC236}">
                <a16:creationId xmlns:a16="http://schemas.microsoft.com/office/drawing/2014/main" id="{00D72837-3F8E-E559-6C54-136DE58C3946}"/>
              </a:ext>
            </a:extLst>
          </p:cNvPr>
          <p:cNvSpPr/>
          <p:nvPr/>
        </p:nvSpPr>
        <p:spPr>
          <a:xfrm>
            <a:off x="4740747" y="2044713"/>
            <a:ext cx="3939297" cy="952176"/>
          </a:xfrm>
          <a:prstGeom prst="roundRect">
            <a:avLst/>
          </a:prstGeom>
          <a:solidFill>
            <a:srgbClr val="00304A"/>
          </a:solidFill>
          <a:ln w="19050">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800"/>
              </a:spcAft>
              <a:defRPr/>
            </a:pPr>
            <a:r>
              <a:rPr lang="en-GB" sz="1600" i="1">
                <a:solidFill>
                  <a:srgbClr val="FFFFFF"/>
                </a:solidFill>
                <a:latin typeface="Lato" panose="020F0502020204030203" pitchFamily="34" charset="77"/>
                <a:ea typeface="Calibri" panose="020F0502020204030204" pitchFamily="34" charset="0"/>
                <a:cs typeface="Times New Roman" panose="02020603050405020304" pitchFamily="18" charset="0"/>
              </a:rPr>
              <a:t>“We take GCSE as evidence that they have good numeracy, but once they are in the job the cracks start to appear” </a:t>
            </a:r>
          </a:p>
        </p:txBody>
      </p:sp>
      <p:sp>
        <p:nvSpPr>
          <p:cNvPr id="11" name="Rectangle: Rounded Corners 3">
            <a:extLst>
              <a:ext uri="{FF2B5EF4-FFF2-40B4-BE49-F238E27FC236}">
                <a16:creationId xmlns:a16="http://schemas.microsoft.com/office/drawing/2014/main" id="{8F48AD0B-9F71-FDAB-1F49-00CEF2D048A2}"/>
              </a:ext>
            </a:extLst>
          </p:cNvPr>
          <p:cNvSpPr/>
          <p:nvPr/>
        </p:nvSpPr>
        <p:spPr>
          <a:xfrm>
            <a:off x="4740747" y="3375054"/>
            <a:ext cx="3939297" cy="1535172"/>
          </a:xfrm>
          <a:prstGeom prst="roundRect">
            <a:avLst/>
          </a:prstGeom>
          <a:solidFill>
            <a:srgbClr val="3AB4AD"/>
          </a:solidFill>
          <a:ln w="19050">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800"/>
              </a:spcAft>
              <a:defRPr/>
            </a:pPr>
            <a:r>
              <a:rPr lang="en-GB" sz="1600" i="1">
                <a:solidFill>
                  <a:srgbClr val="FFFFFF"/>
                </a:solidFill>
                <a:latin typeface="Lato" panose="020F0502020204030203" pitchFamily="34" charset="77"/>
                <a:ea typeface="Calibri" panose="020F0502020204030204" pitchFamily="34" charset="0"/>
                <a:cs typeface="Times New Roman" panose="02020603050405020304" pitchFamily="18" charset="0"/>
              </a:rPr>
              <a:t>“</a:t>
            </a:r>
            <a:r>
              <a:rPr lang="en-GB" sz="1600" i="1">
                <a:solidFill>
                  <a:srgbClr val="FFFFFF"/>
                </a:solidFill>
                <a:latin typeface="Lato" panose="020F0502020204030203" pitchFamily="34" charset="77"/>
              </a:rPr>
              <a:t>The job description comes in and they ask what qualifications they’ve got  - but do we pay enough attention to whether literacy and numeracy is included in that? Or do we assume?”</a:t>
            </a:r>
          </a:p>
        </p:txBody>
      </p:sp>
      <p:sp>
        <p:nvSpPr>
          <p:cNvPr id="12" name="Rectangle: Rounded Corners 4">
            <a:extLst>
              <a:ext uri="{FF2B5EF4-FFF2-40B4-BE49-F238E27FC236}">
                <a16:creationId xmlns:a16="http://schemas.microsoft.com/office/drawing/2014/main" id="{707A467B-0C23-E7DB-F5A5-84A00F78CA2F}"/>
              </a:ext>
            </a:extLst>
          </p:cNvPr>
          <p:cNvSpPr/>
          <p:nvPr/>
        </p:nvSpPr>
        <p:spPr>
          <a:xfrm>
            <a:off x="4740747" y="5301215"/>
            <a:ext cx="3939297" cy="1243674"/>
          </a:xfrm>
          <a:prstGeom prst="roundRect">
            <a:avLst/>
          </a:prstGeom>
          <a:solidFill>
            <a:srgbClr val="00304A"/>
          </a:solidFill>
          <a:ln w="19050">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800"/>
              </a:spcAft>
              <a:defRPr/>
            </a:pPr>
            <a:r>
              <a:rPr lang="en-GB" sz="1600" i="1">
                <a:solidFill>
                  <a:srgbClr val="FFFFFF"/>
                </a:solidFill>
                <a:latin typeface="Lato" panose="020F0502020204030203" pitchFamily="34" charset="77"/>
              </a:rPr>
              <a:t>In a project with social science students at universities, who had at least GCSE grade C, </a:t>
            </a:r>
            <a:br>
              <a:rPr lang="en-GB" sz="1600" i="1">
                <a:solidFill>
                  <a:srgbClr val="FFFFFF"/>
                </a:solidFill>
                <a:latin typeface="Lato" panose="020F0502020204030203" pitchFamily="34" charset="77"/>
              </a:rPr>
            </a:br>
            <a:r>
              <a:rPr lang="en-GB" sz="1600" i="1">
                <a:solidFill>
                  <a:srgbClr val="FFFFFF"/>
                </a:solidFill>
                <a:latin typeface="Lato" panose="020F0502020204030203" pitchFamily="34" charset="77"/>
              </a:rPr>
              <a:t>only 26% of those assessed had the </a:t>
            </a:r>
            <a:br>
              <a:rPr lang="en-GB" sz="1600" i="1">
                <a:solidFill>
                  <a:srgbClr val="FFFFFF"/>
                </a:solidFill>
                <a:latin typeface="Lato" panose="020F0502020204030203" pitchFamily="34" charset="77"/>
              </a:rPr>
            </a:br>
            <a:r>
              <a:rPr lang="en-GB" sz="1600" i="1">
                <a:solidFill>
                  <a:srgbClr val="FFFFFF"/>
                </a:solidFill>
                <a:latin typeface="Lato" panose="020F0502020204030203" pitchFamily="34" charset="77"/>
              </a:rPr>
              <a:t>Essentials of Numeracy.</a:t>
            </a:r>
          </a:p>
        </p:txBody>
      </p:sp>
      <p:sp>
        <p:nvSpPr>
          <p:cNvPr id="15" name="Rectangle 14">
            <a:extLst>
              <a:ext uri="{FF2B5EF4-FFF2-40B4-BE49-F238E27FC236}">
                <a16:creationId xmlns:a16="http://schemas.microsoft.com/office/drawing/2014/main" id="{7E8F3761-4317-FC69-761C-3FFE0D3F5F9C}"/>
              </a:ext>
            </a:extLst>
          </p:cNvPr>
          <p:cNvSpPr/>
          <p:nvPr/>
        </p:nvSpPr>
        <p:spPr>
          <a:xfrm>
            <a:off x="681968" y="2175061"/>
            <a:ext cx="3776866" cy="2308324"/>
          </a:xfrm>
          <a:prstGeom prst="rect">
            <a:avLst/>
          </a:prstGeom>
        </p:spPr>
        <p:txBody>
          <a:bodyPr wrap="square">
            <a:spAutoFit/>
          </a:bodyPr>
          <a:lstStyle/>
          <a:p>
            <a:pPr lvl="0" algn="ctr">
              <a:spcBef>
                <a:spcPts val="1500"/>
              </a:spcBef>
              <a:spcAft>
                <a:spcPts val="0"/>
              </a:spcAft>
              <a:buSzPts val="1000"/>
              <a:tabLst>
                <a:tab pos="457200" algn="l"/>
              </a:tabLst>
            </a:pPr>
            <a:r>
              <a:rPr lang="en-GB" i="1">
                <a:latin typeface="Lato" panose="020F0502020204030203" pitchFamily="34" charset="77"/>
                <a:cs typeface="Latha" panose="020B0604020202020204" pitchFamily="34" charset="0"/>
              </a:rPr>
              <a:t>“The school curricula tends to centre on a wide range of increasingly abstract mathematics, often covered at a superficial level. There is rarely time to devote to the kind of practical problem ('relatively simple maths in complex real-world situations') that often arises in healthcare settings.”</a:t>
            </a:r>
          </a:p>
        </p:txBody>
      </p:sp>
      <p:sp>
        <p:nvSpPr>
          <p:cNvPr id="24" name="Rectangle 23">
            <a:extLst>
              <a:ext uri="{FF2B5EF4-FFF2-40B4-BE49-F238E27FC236}">
                <a16:creationId xmlns:a16="http://schemas.microsoft.com/office/drawing/2014/main" id="{3D7B1B6A-3870-0035-97F5-A9776A44296C}"/>
              </a:ext>
            </a:extLst>
          </p:cNvPr>
          <p:cNvSpPr/>
          <p:nvPr/>
        </p:nvSpPr>
        <p:spPr>
          <a:xfrm>
            <a:off x="681968" y="6070346"/>
            <a:ext cx="3776866" cy="318998"/>
          </a:xfrm>
          <a:prstGeom prst="rect">
            <a:avLst/>
          </a:prstGeom>
        </p:spPr>
        <p:txBody>
          <a:bodyPr wrap="square">
            <a:spAutoFit/>
          </a:bodyPr>
          <a:lstStyle/>
          <a:p>
            <a:pPr lvl="0" algn="ctr">
              <a:lnSpc>
                <a:spcPct val="140000"/>
              </a:lnSpc>
              <a:spcBef>
                <a:spcPts val="1500"/>
              </a:spcBef>
              <a:spcAft>
                <a:spcPts val="0"/>
              </a:spcAft>
              <a:buSzPts val="1000"/>
              <a:tabLst>
                <a:tab pos="457200" algn="l"/>
              </a:tabLst>
            </a:pPr>
            <a:r>
              <a:rPr lang="en-GB" sz="1200" b="1">
                <a:latin typeface="Lato" panose="020F0502020204030203" pitchFamily="34" charset="77"/>
              </a:rPr>
              <a:t>The Essentials of Numeracy for Healthcare (2018)</a:t>
            </a:r>
          </a:p>
        </p:txBody>
      </p:sp>
      <p:pic>
        <p:nvPicPr>
          <p:cNvPr id="29" name="Picture 28" descr="Logo&#10;&#10;Description automatically generated with low confidence">
            <a:extLst>
              <a:ext uri="{FF2B5EF4-FFF2-40B4-BE49-F238E27FC236}">
                <a16:creationId xmlns:a16="http://schemas.microsoft.com/office/drawing/2014/main" id="{2F037B3A-B392-644E-8F53-F12AB4297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490" y="4709139"/>
            <a:ext cx="2891823" cy="1184152"/>
          </a:xfrm>
          <a:prstGeom prst="rect">
            <a:avLst/>
          </a:prstGeom>
        </p:spPr>
      </p:pic>
    </p:spTree>
    <p:extLst>
      <p:ext uri="{BB962C8B-B14F-4D97-AF65-F5344CB8AC3E}">
        <p14:creationId xmlns:p14="http://schemas.microsoft.com/office/powerpoint/2010/main" val="394713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Culture around Numeracy</a:t>
            </a:r>
          </a:p>
        </p:txBody>
      </p:sp>
      <p:pic>
        <p:nvPicPr>
          <p:cNvPr id="1026" name="Picture 2">
            <a:extLst>
              <a:ext uri="{FF2B5EF4-FFF2-40B4-BE49-F238E27FC236}">
                <a16:creationId xmlns:a16="http://schemas.microsoft.com/office/drawing/2014/main" id="{6AAD9182-D688-F9DE-42FF-27BF8B541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08199"/>
            <a:ext cx="3579812" cy="45490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BD52BD1-18A4-D05A-CA2F-628AB83E0A94}"/>
              </a:ext>
            </a:extLst>
          </p:cNvPr>
          <p:cNvGrpSpPr/>
          <p:nvPr/>
        </p:nvGrpSpPr>
        <p:grpSpPr>
          <a:xfrm>
            <a:off x="4935920" y="3046666"/>
            <a:ext cx="3589997" cy="1534043"/>
            <a:chOff x="4264109" y="3024015"/>
            <a:chExt cx="4652336" cy="2574391"/>
          </a:xfrm>
        </p:grpSpPr>
        <p:sp>
          <p:nvSpPr>
            <p:cNvPr id="4" name="Speech Bubble: Rectangle with Corners Rounded 3">
              <a:extLst>
                <a:ext uri="{FF2B5EF4-FFF2-40B4-BE49-F238E27FC236}">
                  <a16:creationId xmlns:a16="http://schemas.microsoft.com/office/drawing/2014/main" id="{CC1EE145-0238-9841-515C-A2A86B8F3FB5}"/>
                </a:ext>
              </a:extLst>
            </p:cNvPr>
            <p:cNvSpPr/>
            <p:nvPr/>
          </p:nvSpPr>
          <p:spPr>
            <a:xfrm>
              <a:off x="4264109" y="3024015"/>
              <a:ext cx="4556041" cy="2574391"/>
            </a:xfrm>
            <a:prstGeom prst="wedgeRoundRectCallout">
              <a:avLst/>
            </a:prstGeom>
            <a:solidFill>
              <a:srgbClr val="00304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CC5AF1E-65A5-0468-C7C1-CD7D613C42BB}"/>
                </a:ext>
              </a:extLst>
            </p:cNvPr>
            <p:cNvSpPr txBox="1"/>
            <p:nvPr/>
          </p:nvSpPr>
          <p:spPr>
            <a:xfrm>
              <a:off x="4344445" y="3157049"/>
              <a:ext cx="4572000" cy="1657479"/>
            </a:xfrm>
            <a:prstGeom prst="rect">
              <a:avLst/>
            </a:prstGeom>
            <a:noFill/>
          </p:spPr>
          <p:txBody>
            <a:bodyPr wrap="square">
              <a:spAutoFit/>
            </a:bodyPr>
            <a:lstStyle/>
            <a:p>
              <a:r>
                <a:rPr lang="en-GB" sz="2400" b="0" i="0">
                  <a:solidFill>
                    <a:srgbClr val="FFFFFF"/>
                  </a:solidFill>
                  <a:effectLst/>
                  <a:latin typeface="Lato" panose="020F0502020204030203" pitchFamily="34" charset="0"/>
                </a:rPr>
                <a:t>“Age is just a number. And maths was never my thing.”</a:t>
              </a:r>
              <a:endParaRPr lang="en-GB" sz="2400">
                <a:solidFill>
                  <a:srgbClr val="FFFFFF"/>
                </a:solidFill>
                <a:latin typeface="Lato" panose="020F0502020204030203" pitchFamily="34" charset="0"/>
              </a:endParaRPr>
            </a:p>
          </p:txBody>
        </p:sp>
      </p:grpSp>
    </p:spTree>
    <p:extLst>
      <p:ext uri="{BB962C8B-B14F-4D97-AF65-F5344CB8AC3E}">
        <p14:creationId xmlns:p14="http://schemas.microsoft.com/office/powerpoint/2010/main" val="222303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Culture around Numeracy</a:t>
            </a:r>
          </a:p>
        </p:txBody>
      </p:sp>
      <p:pic>
        <p:nvPicPr>
          <p:cNvPr id="14" name="Picture 13" descr="too pretty to do maths phone cover">
            <a:extLst>
              <a:ext uri="{FF2B5EF4-FFF2-40B4-BE49-F238E27FC236}">
                <a16:creationId xmlns:a16="http://schemas.microsoft.com/office/drawing/2014/main" id="{6AC31FF3-757F-994B-6A9A-B083F30E5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53" y="2789853"/>
            <a:ext cx="4027429" cy="2751340"/>
          </a:xfrm>
          <a:prstGeom prst="rect">
            <a:avLst/>
          </a:prstGeom>
          <a:noFill/>
          <a:ln w="19050">
            <a:solidFill>
              <a:schemeClr val="accent3"/>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28D563-70F7-C1CC-AAF4-C18047939625}"/>
              </a:ext>
            </a:extLst>
          </p:cNvPr>
          <p:cNvPicPr>
            <a:picLocks noChangeAspect="1"/>
          </p:cNvPicPr>
          <p:nvPr/>
        </p:nvPicPr>
        <p:blipFill>
          <a:blip r:embed="rId3"/>
          <a:stretch>
            <a:fillRect/>
          </a:stretch>
        </p:blipFill>
        <p:spPr>
          <a:xfrm>
            <a:off x="5060627" y="2311730"/>
            <a:ext cx="3961899" cy="4197874"/>
          </a:xfrm>
          <a:prstGeom prst="rect">
            <a:avLst/>
          </a:prstGeom>
        </p:spPr>
      </p:pic>
    </p:spTree>
    <p:extLst>
      <p:ext uri="{BB962C8B-B14F-4D97-AF65-F5344CB8AC3E}">
        <p14:creationId xmlns:p14="http://schemas.microsoft.com/office/powerpoint/2010/main" val="317890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Culture around Numeracy</a:t>
            </a:r>
          </a:p>
        </p:txBody>
      </p:sp>
      <p:grpSp>
        <p:nvGrpSpPr>
          <p:cNvPr id="3" name="Group 2">
            <a:extLst>
              <a:ext uri="{FF2B5EF4-FFF2-40B4-BE49-F238E27FC236}">
                <a16:creationId xmlns:a16="http://schemas.microsoft.com/office/drawing/2014/main" id="{00E4FECD-04F0-C14D-C072-40521E1F6C13}"/>
              </a:ext>
            </a:extLst>
          </p:cNvPr>
          <p:cNvGrpSpPr/>
          <p:nvPr/>
        </p:nvGrpSpPr>
        <p:grpSpPr>
          <a:xfrm>
            <a:off x="5271797" y="3090208"/>
            <a:ext cx="3872204" cy="1864347"/>
            <a:chOff x="4264109" y="3024015"/>
            <a:chExt cx="4652336" cy="2574391"/>
          </a:xfrm>
        </p:grpSpPr>
        <p:sp>
          <p:nvSpPr>
            <p:cNvPr id="4" name="Speech Bubble: Rectangle with Corners Rounded 3">
              <a:extLst>
                <a:ext uri="{FF2B5EF4-FFF2-40B4-BE49-F238E27FC236}">
                  <a16:creationId xmlns:a16="http://schemas.microsoft.com/office/drawing/2014/main" id="{7351A65E-4E69-3C06-42D7-178606EA48AD}"/>
                </a:ext>
              </a:extLst>
            </p:cNvPr>
            <p:cNvSpPr/>
            <p:nvPr/>
          </p:nvSpPr>
          <p:spPr>
            <a:xfrm>
              <a:off x="4264109" y="3024015"/>
              <a:ext cx="4556041" cy="2574391"/>
            </a:xfrm>
            <a:prstGeom prst="wedgeRoundRectCallout">
              <a:avLst/>
            </a:prstGeom>
            <a:solidFill>
              <a:srgbClr val="00304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F46E281-A81E-7934-A5F9-0004A7E75508}"/>
                </a:ext>
              </a:extLst>
            </p:cNvPr>
            <p:cNvSpPr txBox="1"/>
            <p:nvPr/>
          </p:nvSpPr>
          <p:spPr>
            <a:xfrm>
              <a:off x="4344445" y="3157049"/>
              <a:ext cx="4572000" cy="2430137"/>
            </a:xfrm>
            <a:prstGeom prst="rect">
              <a:avLst/>
            </a:prstGeom>
            <a:noFill/>
          </p:spPr>
          <p:txBody>
            <a:bodyPr wrap="square">
              <a:spAutoFit/>
            </a:bodyPr>
            <a:lstStyle/>
            <a:p>
              <a:r>
                <a:rPr lang="en-GB" b="0" i="0">
                  <a:solidFill>
                    <a:srgbClr val="FFFFFF"/>
                  </a:solidFill>
                  <a:effectLst/>
                  <a:latin typeface="Lato" panose="020F0502020204030203" pitchFamily="34" charset="0"/>
                </a:rPr>
                <a:t>In the clip, a soundbite was used and lip-synced to by the father-daughter duo, who appeared to say 'I don't know what's going on and I simply don't want to know.'</a:t>
              </a:r>
              <a:endParaRPr lang="en-GB">
                <a:solidFill>
                  <a:srgbClr val="FFFFFF"/>
                </a:solidFill>
                <a:latin typeface="Lato" panose="020F0502020204030203" pitchFamily="34" charset="0"/>
              </a:endParaRPr>
            </a:p>
          </p:txBody>
        </p:sp>
      </p:grpSp>
      <p:grpSp>
        <p:nvGrpSpPr>
          <p:cNvPr id="6" name="Group 5">
            <a:extLst>
              <a:ext uri="{FF2B5EF4-FFF2-40B4-BE49-F238E27FC236}">
                <a16:creationId xmlns:a16="http://schemas.microsoft.com/office/drawing/2014/main" id="{21158287-7D5E-8B73-9C41-9D6FD18141B0}"/>
              </a:ext>
            </a:extLst>
          </p:cNvPr>
          <p:cNvGrpSpPr/>
          <p:nvPr/>
        </p:nvGrpSpPr>
        <p:grpSpPr>
          <a:xfrm>
            <a:off x="831236" y="3090208"/>
            <a:ext cx="4197964" cy="1940607"/>
            <a:chOff x="381784" y="1701495"/>
            <a:chExt cx="4370493" cy="1846054"/>
          </a:xfrm>
        </p:grpSpPr>
        <p:pic>
          <p:nvPicPr>
            <p:cNvPr id="7" name="Picture 6">
              <a:extLst>
                <a:ext uri="{FF2B5EF4-FFF2-40B4-BE49-F238E27FC236}">
                  <a16:creationId xmlns:a16="http://schemas.microsoft.com/office/drawing/2014/main" id="{840FEFB0-3094-470E-1CA7-6247FB366CCB}"/>
                </a:ext>
              </a:extLst>
            </p:cNvPr>
            <p:cNvPicPr>
              <a:picLocks noChangeAspect="1"/>
            </p:cNvPicPr>
            <p:nvPr/>
          </p:nvPicPr>
          <p:blipFill>
            <a:blip r:embed="rId2"/>
            <a:stretch>
              <a:fillRect/>
            </a:stretch>
          </p:blipFill>
          <p:spPr>
            <a:xfrm>
              <a:off x="381784" y="2358720"/>
              <a:ext cx="4370493" cy="1188829"/>
            </a:xfrm>
            <a:prstGeom prst="rect">
              <a:avLst/>
            </a:prstGeom>
          </p:spPr>
        </p:pic>
        <p:pic>
          <p:nvPicPr>
            <p:cNvPr id="8" name="Picture 7">
              <a:extLst>
                <a:ext uri="{FF2B5EF4-FFF2-40B4-BE49-F238E27FC236}">
                  <a16:creationId xmlns:a16="http://schemas.microsoft.com/office/drawing/2014/main" id="{36228F7C-F186-5CE3-7634-566FE65490C9}"/>
                </a:ext>
              </a:extLst>
            </p:cNvPr>
            <p:cNvPicPr>
              <a:picLocks noChangeAspect="1"/>
            </p:cNvPicPr>
            <p:nvPr/>
          </p:nvPicPr>
          <p:blipFill>
            <a:blip r:embed="rId3"/>
            <a:stretch>
              <a:fillRect/>
            </a:stretch>
          </p:blipFill>
          <p:spPr>
            <a:xfrm>
              <a:off x="381784" y="1701495"/>
              <a:ext cx="3429000" cy="657225"/>
            </a:xfrm>
            <a:prstGeom prst="rect">
              <a:avLst/>
            </a:prstGeom>
          </p:spPr>
        </p:pic>
      </p:grpSp>
    </p:spTree>
    <p:extLst>
      <p:ext uri="{BB962C8B-B14F-4D97-AF65-F5344CB8AC3E}">
        <p14:creationId xmlns:p14="http://schemas.microsoft.com/office/powerpoint/2010/main" val="382635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Culture around Numeracy</a:t>
            </a:r>
          </a:p>
        </p:txBody>
      </p:sp>
      <p:pic>
        <p:nvPicPr>
          <p:cNvPr id="11" name="Picture 10" descr="Graphical user interface, text, application&#10;&#10;Description automatically generated">
            <a:extLst>
              <a:ext uri="{FF2B5EF4-FFF2-40B4-BE49-F238E27FC236}">
                <a16:creationId xmlns:a16="http://schemas.microsoft.com/office/drawing/2014/main" id="{5678B1D9-EC9D-0EA9-417A-8DFCCE904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011" y="2045369"/>
            <a:ext cx="3084795" cy="4664914"/>
          </a:xfrm>
          <a:prstGeom prst="rect">
            <a:avLst/>
          </a:prstGeom>
          <a:ln w="12700">
            <a:solidFill>
              <a:schemeClr val="accent3"/>
            </a:solidFill>
          </a:ln>
        </p:spPr>
      </p:pic>
      <p:sp>
        <p:nvSpPr>
          <p:cNvPr id="12" name="Rounded Rectangle 11">
            <a:extLst>
              <a:ext uri="{FF2B5EF4-FFF2-40B4-BE49-F238E27FC236}">
                <a16:creationId xmlns:a16="http://schemas.microsoft.com/office/drawing/2014/main" id="{3BD7F567-5719-B518-9015-435DDCA16CCE}"/>
              </a:ext>
            </a:extLst>
          </p:cNvPr>
          <p:cNvSpPr/>
          <p:nvPr/>
        </p:nvSpPr>
        <p:spPr>
          <a:xfrm>
            <a:off x="4614994" y="4490918"/>
            <a:ext cx="4066019" cy="1764199"/>
          </a:xfrm>
          <a:prstGeom prst="roundRect">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CBD35754-9BCB-4C3E-9C02-87CD8B18E4CC}"/>
              </a:ext>
            </a:extLst>
          </p:cNvPr>
          <p:cNvSpPr/>
          <p:nvPr/>
        </p:nvSpPr>
        <p:spPr>
          <a:xfrm rot="5400000">
            <a:off x="8015455" y="6100599"/>
            <a:ext cx="592781" cy="645128"/>
          </a:xfrm>
          <a:prstGeom prst="rtTriangle">
            <a:avLst/>
          </a:prstGeom>
          <a:solidFill>
            <a:srgbClr val="3A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FF7A14-066E-F5EA-E54D-2B910C0B1C49}"/>
              </a:ext>
            </a:extLst>
          </p:cNvPr>
          <p:cNvSpPr/>
          <p:nvPr/>
        </p:nvSpPr>
        <p:spPr>
          <a:xfrm>
            <a:off x="4593498" y="4649742"/>
            <a:ext cx="4109013" cy="1446550"/>
          </a:xfrm>
          <a:prstGeom prst="rect">
            <a:avLst/>
          </a:prstGeom>
        </p:spPr>
        <p:txBody>
          <a:bodyPr wrap="square">
            <a:spAutoFit/>
          </a:bodyPr>
          <a:lstStyle/>
          <a:p>
            <a:pPr algn="ctr"/>
            <a:r>
              <a:rPr lang="en-GB" sz="2200" b="1">
                <a:solidFill>
                  <a:srgbClr val="FFFFFF"/>
                </a:solidFill>
                <a:latin typeface="Lato" panose="020F0502020204030203" pitchFamily="34" charset="77"/>
                <a:ea typeface="+mj-ea"/>
                <a:cs typeface="Arial" panose="020B0604020202020204" pitchFamily="34" charset="0"/>
              </a:rPr>
              <a:t>“15 and 16 year olds up and down the country are celebrating (hopefully) never having to do maths again”</a:t>
            </a:r>
          </a:p>
        </p:txBody>
      </p:sp>
      <p:sp>
        <p:nvSpPr>
          <p:cNvPr id="15" name="Rounded Rectangle 8">
            <a:extLst>
              <a:ext uri="{FF2B5EF4-FFF2-40B4-BE49-F238E27FC236}">
                <a16:creationId xmlns:a16="http://schemas.microsoft.com/office/drawing/2014/main" id="{F24AC577-D458-43C9-D3CB-A816D3353BC4}"/>
              </a:ext>
            </a:extLst>
          </p:cNvPr>
          <p:cNvSpPr/>
          <p:nvPr/>
        </p:nvSpPr>
        <p:spPr>
          <a:xfrm>
            <a:off x="4614994" y="2103318"/>
            <a:ext cx="4066019" cy="1764199"/>
          </a:xfrm>
          <a:prstGeom prst="roundRect">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4715F90C-4BCB-5860-EB34-CB690143E098}"/>
              </a:ext>
            </a:extLst>
          </p:cNvPr>
          <p:cNvSpPr/>
          <p:nvPr/>
        </p:nvSpPr>
        <p:spPr>
          <a:xfrm rot="5400000">
            <a:off x="8015455" y="3712999"/>
            <a:ext cx="592781" cy="645128"/>
          </a:xfrm>
          <a:prstGeom prst="rtTriangle">
            <a:avLst/>
          </a:prstGeom>
          <a:solidFill>
            <a:srgbClr val="00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B13F64-5BE7-E33B-CF82-4D2A712B5D15}"/>
              </a:ext>
            </a:extLst>
          </p:cNvPr>
          <p:cNvSpPr/>
          <p:nvPr/>
        </p:nvSpPr>
        <p:spPr>
          <a:xfrm>
            <a:off x="4572000" y="2361305"/>
            <a:ext cx="4109013" cy="1107996"/>
          </a:xfrm>
          <a:prstGeom prst="rect">
            <a:avLst/>
          </a:prstGeom>
        </p:spPr>
        <p:txBody>
          <a:bodyPr wrap="square">
            <a:spAutoFit/>
          </a:bodyPr>
          <a:lstStyle/>
          <a:p>
            <a:pPr algn="ctr"/>
            <a:r>
              <a:rPr lang="en-GB" sz="2200" b="1">
                <a:solidFill>
                  <a:srgbClr val="FFFFFF"/>
                </a:solidFill>
                <a:latin typeface="Lato" panose="020F0502020204030203" pitchFamily="34" charset="77"/>
                <a:ea typeface="+mj-ea"/>
                <a:cs typeface="Arial" panose="020B0604020202020204" pitchFamily="34" charset="0"/>
              </a:rPr>
              <a:t>“GCSE students are SO glad </a:t>
            </a:r>
            <a:br>
              <a:rPr lang="en-GB" sz="2200" b="1">
                <a:solidFill>
                  <a:srgbClr val="FFFFFF"/>
                </a:solidFill>
                <a:latin typeface="Lato" panose="020F0502020204030203" pitchFamily="34" charset="77"/>
                <a:ea typeface="+mj-ea"/>
                <a:cs typeface="Arial" panose="020B0604020202020204" pitchFamily="34" charset="0"/>
              </a:rPr>
            </a:br>
            <a:r>
              <a:rPr lang="en-GB" sz="2200" b="1">
                <a:solidFill>
                  <a:srgbClr val="FFFFFF"/>
                </a:solidFill>
                <a:latin typeface="Lato" panose="020F0502020204030203" pitchFamily="34" charset="77"/>
                <a:ea typeface="+mj-ea"/>
                <a:cs typeface="Arial" panose="020B0604020202020204" pitchFamily="34" charset="0"/>
              </a:rPr>
              <a:t>it is over and they will never have to do maths again.”</a:t>
            </a:r>
          </a:p>
        </p:txBody>
      </p:sp>
    </p:spTree>
    <p:extLst>
      <p:ext uri="{BB962C8B-B14F-4D97-AF65-F5344CB8AC3E}">
        <p14:creationId xmlns:p14="http://schemas.microsoft.com/office/powerpoint/2010/main" val="230816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Impact of poor numeracy on individuals</a:t>
            </a:r>
          </a:p>
        </p:txBody>
      </p:sp>
      <p:sp>
        <p:nvSpPr>
          <p:cNvPr id="3" name="Text Placeholder 2">
            <a:extLst>
              <a:ext uri="{FF2B5EF4-FFF2-40B4-BE49-F238E27FC236}">
                <a16:creationId xmlns:a16="http://schemas.microsoft.com/office/drawing/2014/main" id="{E825E770-14E3-ECCB-08CB-7EFEE94C67D8}"/>
              </a:ext>
            </a:extLst>
          </p:cNvPr>
          <p:cNvSpPr>
            <a:spLocks noGrp="1"/>
          </p:cNvSpPr>
          <p:nvPr>
            <p:ph type="body" sz="quarter" idx="10"/>
          </p:nvPr>
        </p:nvSpPr>
        <p:spPr>
          <a:xfrm>
            <a:off x="791131" y="2219899"/>
            <a:ext cx="7886337" cy="3948871"/>
          </a:xfrm>
        </p:spPr>
        <p:txBody>
          <a:bodyPr/>
          <a:lstStyle/>
          <a:p>
            <a:pPr marL="285750" indent="-285750" algn="l" rtl="0" fontAlgn="base">
              <a:buFont typeface="Arial" panose="020B0604020202020204" pitchFamily="34" charset="0"/>
              <a:buChar char="•"/>
            </a:pPr>
            <a:r>
              <a:rPr lang="en-GB" sz="2800" b="0" i="0" u="none" strike="noStrike">
                <a:solidFill>
                  <a:srgbClr val="000000"/>
                </a:solidFill>
                <a:effectLst/>
                <a:latin typeface="Lato" panose="020F0502020204030203" pitchFamily="34" charset="0"/>
              </a:rPr>
              <a:t>Reduced employment prospects</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Inability to progress in some careers</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Poor productivity</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Low confidence and self-esteem</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Poor financial capability</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Impacts on home life</a:t>
            </a:r>
            <a:endParaRPr lang="en-GB" sz="2800">
              <a:latin typeface="Lato" panose="020F0502020204030203" pitchFamily="34" charset="0"/>
            </a:endParaRPr>
          </a:p>
        </p:txBody>
      </p:sp>
      <p:pic>
        <p:nvPicPr>
          <p:cNvPr id="5" name="Graphic 4">
            <a:extLst>
              <a:ext uri="{FF2B5EF4-FFF2-40B4-BE49-F238E27FC236}">
                <a16:creationId xmlns:a16="http://schemas.microsoft.com/office/drawing/2014/main" id="{927EF836-8259-F64D-1804-63E42C0B0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0507" y="4503828"/>
            <a:ext cx="2738510" cy="2225039"/>
          </a:xfrm>
          <a:prstGeom prst="rect">
            <a:avLst/>
          </a:prstGeom>
        </p:spPr>
      </p:pic>
    </p:spTree>
    <p:extLst>
      <p:ext uri="{BB962C8B-B14F-4D97-AF65-F5344CB8AC3E}">
        <p14:creationId xmlns:p14="http://schemas.microsoft.com/office/powerpoint/2010/main" val="43489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Impact of poor numeracy on workplaces</a:t>
            </a:r>
          </a:p>
        </p:txBody>
      </p:sp>
      <p:sp>
        <p:nvSpPr>
          <p:cNvPr id="3" name="Text Placeholder 2">
            <a:extLst>
              <a:ext uri="{FF2B5EF4-FFF2-40B4-BE49-F238E27FC236}">
                <a16:creationId xmlns:a16="http://schemas.microsoft.com/office/drawing/2014/main" id="{E825E770-14E3-ECCB-08CB-7EFEE94C67D8}"/>
              </a:ext>
            </a:extLst>
          </p:cNvPr>
          <p:cNvSpPr>
            <a:spLocks noGrp="1"/>
          </p:cNvSpPr>
          <p:nvPr>
            <p:ph type="body" sz="quarter" idx="10"/>
          </p:nvPr>
        </p:nvSpPr>
        <p:spPr>
          <a:xfrm>
            <a:off x="756298" y="2495158"/>
            <a:ext cx="4625600" cy="3948871"/>
          </a:xfrm>
        </p:spPr>
        <p:txBody>
          <a:bodyPr/>
          <a:lstStyle/>
          <a:p>
            <a:pPr marL="457200" indent="-457200" algn="l" rtl="0" fontAlgn="base">
              <a:buFont typeface="Arial" panose="020B0604020202020204" pitchFamily="34" charset="0"/>
              <a:buChar char="•"/>
            </a:pPr>
            <a:r>
              <a:rPr lang="en-GB" sz="2800" b="0">
                <a:solidFill>
                  <a:srgbClr val="000000"/>
                </a:solidFill>
                <a:latin typeface="Lato" panose="020F0502020204030203" pitchFamily="34" charset="0"/>
              </a:rPr>
              <a:t>Recruitment and retention</a:t>
            </a:r>
          </a:p>
          <a:p>
            <a:pPr marL="457200" indent="-457200" algn="l" rtl="0" fontAlgn="base">
              <a:buFont typeface="Arial" panose="020B0604020202020204" pitchFamily="34" charset="0"/>
              <a:buChar char="•"/>
            </a:pPr>
            <a:r>
              <a:rPr lang="en-GB" sz="2800" b="0">
                <a:solidFill>
                  <a:srgbClr val="000000"/>
                </a:solidFill>
                <a:latin typeface="Lato" panose="020F0502020204030203" pitchFamily="34" charset="0"/>
              </a:rPr>
              <a:t>Staff progression</a:t>
            </a:r>
          </a:p>
          <a:p>
            <a:pPr marL="457200" indent="-457200" algn="l" rtl="0" fontAlgn="base">
              <a:buFont typeface="Arial" panose="020B0604020202020204" pitchFamily="34" charset="0"/>
              <a:buChar char="•"/>
            </a:pPr>
            <a:r>
              <a:rPr lang="en-GB" sz="2800" b="0">
                <a:solidFill>
                  <a:srgbClr val="000000"/>
                </a:solidFill>
                <a:latin typeface="Lato" panose="020F0502020204030203" pitchFamily="34" charset="0"/>
              </a:rPr>
              <a:t>Efficiency and productivity</a:t>
            </a:r>
          </a:p>
          <a:p>
            <a:pPr marL="457200" indent="-457200" algn="l" rtl="0" fontAlgn="base">
              <a:buFont typeface="Arial" panose="020B0604020202020204" pitchFamily="34" charset="0"/>
              <a:buChar char="•"/>
            </a:pPr>
            <a:r>
              <a:rPr lang="en-GB" sz="2800" b="0">
                <a:solidFill>
                  <a:srgbClr val="000000"/>
                </a:solidFill>
                <a:latin typeface="Lato" panose="020F0502020204030203" pitchFamily="34" charset="0"/>
              </a:rPr>
              <a:t>Staff wellbeing and confidence at work</a:t>
            </a:r>
            <a:endParaRPr lang="en-GB" sz="2800">
              <a:latin typeface="Lato" panose="020F0502020204030203" pitchFamily="34" charset="0"/>
            </a:endParaRPr>
          </a:p>
        </p:txBody>
      </p:sp>
      <p:pic>
        <p:nvPicPr>
          <p:cNvPr id="4" name="Picture 3" descr="A group of people sitting at a table&#10;&#10;Description automatically generated with medium confidence">
            <a:extLst>
              <a:ext uri="{FF2B5EF4-FFF2-40B4-BE49-F238E27FC236}">
                <a16:creationId xmlns:a16="http://schemas.microsoft.com/office/drawing/2014/main" id="{FF8F7091-E56C-375F-994E-291EB8ED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916" y="2608370"/>
            <a:ext cx="3634106" cy="2928981"/>
          </a:xfrm>
          <a:prstGeom prst="rect">
            <a:avLst/>
          </a:prstGeom>
        </p:spPr>
      </p:pic>
    </p:spTree>
    <p:extLst>
      <p:ext uri="{BB962C8B-B14F-4D97-AF65-F5344CB8AC3E}">
        <p14:creationId xmlns:p14="http://schemas.microsoft.com/office/powerpoint/2010/main" val="331987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Housekeeping</a:t>
            </a:r>
          </a:p>
        </p:txBody>
      </p:sp>
      <p:sp>
        <p:nvSpPr>
          <p:cNvPr id="3" name="Text Placeholder 2">
            <a:extLst>
              <a:ext uri="{FF2B5EF4-FFF2-40B4-BE49-F238E27FC236}">
                <a16:creationId xmlns:a16="http://schemas.microsoft.com/office/drawing/2014/main" id="{F05DC127-8E4B-A56D-4184-E7FE49E5D351}"/>
              </a:ext>
            </a:extLst>
          </p:cNvPr>
          <p:cNvSpPr>
            <a:spLocks noGrp="1"/>
          </p:cNvSpPr>
          <p:nvPr>
            <p:ph type="body" sz="quarter" idx="10"/>
          </p:nvPr>
        </p:nvSpPr>
        <p:spPr>
          <a:xfrm>
            <a:off x="791131" y="2176356"/>
            <a:ext cx="7886337" cy="3948871"/>
          </a:xfrm>
        </p:spPr>
        <p:txBody>
          <a:bodyPr/>
          <a:lstStyle/>
          <a:p>
            <a:pPr marL="285750" indent="-285750" algn="l" rtl="0" fontAlgn="base">
              <a:buFont typeface="Arial" panose="020B0604020202020204" pitchFamily="34" charset="0"/>
              <a:buChar char="•"/>
            </a:pPr>
            <a:r>
              <a:rPr lang="en-GB" sz="2800" b="0" i="0" u="none" strike="noStrike">
                <a:solidFill>
                  <a:srgbClr val="000000"/>
                </a:solidFill>
                <a:effectLst/>
                <a:latin typeface="Lato" panose="020F0502020204030203" pitchFamily="34" charset="0"/>
              </a:rPr>
              <a:t>Keep microphones on mute unless speaking</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Change your name to be first name + surname using the three dots next to your name </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The session is being recorded</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Where possible, please have your camera on</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In breakout rooms, nominate one person to feed back to the main room</a:t>
            </a:r>
          </a:p>
          <a:p>
            <a:pPr marL="285750" indent="-285750" algn="l" rtl="0" fontAlgn="base">
              <a:buFont typeface="Arial" panose="020B0604020202020204" pitchFamily="34" charset="0"/>
              <a:buChar char="•"/>
            </a:pPr>
            <a:r>
              <a:rPr lang="en-GB" sz="2800" b="0">
                <a:solidFill>
                  <a:srgbClr val="000000"/>
                </a:solidFill>
                <a:latin typeface="Lato" panose="020F0502020204030203" pitchFamily="34" charset="0"/>
              </a:rPr>
              <a:t>Raise hand to ask or answer questions</a:t>
            </a:r>
            <a:endParaRPr lang="en-GB" sz="2800">
              <a:latin typeface="Lato" panose="020F0502020204030203" pitchFamily="34" charset="0"/>
            </a:endParaRPr>
          </a:p>
        </p:txBody>
      </p:sp>
    </p:spTree>
    <p:extLst>
      <p:ext uri="{BB962C8B-B14F-4D97-AF65-F5344CB8AC3E}">
        <p14:creationId xmlns:p14="http://schemas.microsoft.com/office/powerpoint/2010/main" val="402838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Maths Anxiety</a:t>
            </a:r>
          </a:p>
        </p:txBody>
      </p:sp>
      <p:sp>
        <p:nvSpPr>
          <p:cNvPr id="3" name="Text Placeholder 2">
            <a:extLst>
              <a:ext uri="{FF2B5EF4-FFF2-40B4-BE49-F238E27FC236}">
                <a16:creationId xmlns:a16="http://schemas.microsoft.com/office/drawing/2014/main" id="{E825E770-14E3-ECCB-08CB-7EFEE94C67D8}"/>
              </a:ext>
            </a:extLst>
          </p:cNvPr>
          <p:cNvSpPr>
            <a:spLocks noGrp="1"/>
          </p:cNvSpPr>
          <p:nvPr>
            <p:ph type="body" sz="quarter" idx="10"/>
          </p:nvPr>
        </p:nvSpPr>
        <p:spPr>
          <a:xfrm>
            <a:off x="747589" y="2495158"/>
            <a:ext cx="8082902" cy="3948871"/>
          </a:xfrm>
        </p:spPr>
        <p:txBody>
          <a:bodyPr/>
          <a:lstStyle/>
          <a:p>
            <a:r>
              <a:rPr lang="en-GB" sz="2400" b="0">
                <a:latin typeface="Lato" panose="020F0502020204030203" pitchFamily="34" charset="77"/>
              </a:rPr>
              <a:t>Maths anxiety has been defined by Tobias and </a:t>
            </a:r>
            <a:r>
              <a:rPr lang="en-GB" sz="2400" b="0" err="1">
                <a:latin typeface="Lato" panose="020F0502020204030203" pitchFamily="34" charset="77"/>
              </a:rPr>
              <a:t>Weissbrod</a:t>
            </a:r>
            <a:r>
              <a:rPr lang="en-GB" sz="2400" b="0">
                <a:latin typeface="Lato" panose="020F0502020204030203" pitchFamily="34" charset="77"/>
              </a:rPr>
              <a:t> (1980) as, </a:t>
            </a:r>
            <a:r>
              <a:rPr lang="en-GB" sz="2400">
                <a:latin typeface="Lato" panose="020F0502020204030203" pitchFamily="34" charset="77"/>
              </a:rPr>
              <a:t>“the panic, helplessness, paralysis, and mental disorganisation that arises among some people when they are required to solve a mathematical problem.”</a:t>
            </a:r>
          </a:p>
          <a:p>
            <a:endParaRPr lang="en-GB" sz="2400" b="0">
              <a:latin typeface="Lato" panose="020F0502020204030203" pitchFamily="34" charset="77"/>
            </a:endParaRPr>
          </a:p>
          <a:p>
            <a:r>
              <a:rPr lang="en-GB" sz="2400" b="0">
                <a:latin typeface="Lato" panose="020F0502020204030203" pitchFamily="34" charset="77"/>
              </a:rPr>
              <a:t>Research by the University of Cambridge has found that, </a:t>
            </a:r>
            <a:r>
              <a:rPr lang="en-GB" sz="2400">
                <a:latin typeface="Lato" panose="020F0502020204030203" pitchFamily="34" charset="77"/>
              </a:rPr>
              <a:t>“many children and adults experience feelings of anxiety, apprehension, tension or discomfort when confronted by a maths problem.”</a:t>
            </a:r>
          </a:p>
        </p:txBody>
      </p:sp>
    </p:spTree>
    <p:extLst>
      <p:ext uri="{BB962C8B-B14F-4D97-AF65-F5344CB8AC3E}">
        <p14:creationId xmlns:p14="http://schemas.microsoft.com/office/powerpoint/2010/main" val="108495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What causes maths anxiety?</a:t>
            </a:r>
          </a:p>
        </p:txBody>
      </p:sp>
      <p:sp>
        <p:nvSpPr>
          <p:cNvPr id="3" name="Text Placeholder 2">
            <a:extLst>
              <a:ext uri="{FF2B5EF4-FFF2-40B4-BE49-F238E27FC236}">
                <a16:creationId xmlns:a16="http://schemas.microsoft.com/office/drawing/2014/main" id="{E825E770-14E3-ECCB-08CB-7EFEE94C67D8}"/>
              </a:ext>
            </a:extLst>
          </p:cNvPr>
          <p:cNvSpPr>
            <a:spLocks noGrp="1"/>
          </p:cNvSpPr>
          <p:nvPr>
            <p:ph type="body" sz="quarter" idx="10"/>
          </p:nvPr>
        </p:nvSpPr>
        <p:spPr>
          <a:xfrm>
            <a:off x="756298" y="2320987"/>
            <a:ext cx="4016000" cy="3948871"/>
          </a:xfrm>
        </p:spPr>
        <p:txBody>
          <a:bodyPr/>
          <a:lstStyle/>
          <a:p>
            <a:pPr marL="342900" indent="-342900">
              <a:spcAft>
                <a:spcPts val="1200"/>
              </a:spcAft>
              <a:buFont typeface="Arial" panose="020B0604020202020204" pitchFamily="34" charset="0"/>
              <a:buChar char="•"/>
            </a:pPr>
            <a:r>
              <a:rPr lang="en-GB" sz="2400" b="0">
                <a:latin typeface="Lato" panose="020F0502020204030203" pitchFamily="34" charset="77"/>
              </a:rPr>
              <a:t>Negative experiences at school</a:t>
            </a:r>
          </a:p>
          <a:p>
            <a:pPr marL="342900" indent="-342900">
              <a:spcAft>
                <a:spcPts val="1200"/>
              </a:spcAft>
              <a:buFont typeface="Arial" panose="020B0604020202020204" pitchFamily="34" charset="0"/>
              <a:buChar char="•"/>
            </a:pPr>
            <a:r>
              <a:rPr lang="en-GB" sz="2400" b="0"/>
              <a:t>Feeling under pressure</a:t>
            </a:r>
          </a:p>
          <a:p>
            <a:pPr marL="342900" indent="-342900">
              <a:spcAft>
                <a:spcPts val="1200"/>
              </a:spcAft>
              <a:buFont typeface="Arial" panose="020B0604020202020204" pitchFamily="34" charset="0"/>
              <a:buChar char="•"/>
            </a:pPr>
            <a:r>
              <a:rPr lang="en-GB" sz="2400" b="0">
                <a:latin typeface="Lato" panose="020F0502020204030203" pitchFamily="34" charset="77"/>
              </a:rPr>
              <a:t>Fear of failure</a:t>
            </a:r>
          </a:p>
          <a:p>
            <a:pPr marL="342900" indent="-342900">
              <a:spcAft>
                <a:spcPts val="1200"/>
              </a:spcAft>
              <a:buFont typeface="Arial" panose="020B0604020202020204" pitchFamily="34" charset="0"/>
              <a:buChar char="•"/>
            </a:pPr>
            <a:r>
              <a:rPr lang="en-GB" sz="2400" b="0"/>
              <a:t>Being told you’re not a maths person</a:t>
            </a:r>
          </a:p>
          <a:p>
            <a:pPr marL="342900" indent="-342900">
              <a:spcAft>
                <a:spcPts val="1200"/>
              </a:spcAft>
              <a:buFont typeface="Arial" panose="020B0604020202020204" pitchFamily="34" charset="0"/>
              <a:buChar char="•"/>
            </a:pPr>
            <a:r>
              <a:rPr lang="en-GB" sz="2400" b="0">
                <a:latin typeface="Lato" panose="020F0502020204030203" pitchFamily="34" charset="77"/>
              </a:rPr>
              <a:t>Lack of support</a:t>
            </a:r>
          </a:p>
          <a:p>
            <a:pPr marL="342900" indent="-342900">
              <a:spcAft>
                <a:spcPts val="1200"/>
              </a:spcAft>
              <a:buFont typeface="Arial" panose="020B0604020202020204" pitchFamily="34" charset="0"/>
              <a:buChar char="•"/>
            </a:pPr>
            <a:r>
              <a:rPr lang="en-GB" sz="2400" b="0"/>
              <a:t>Dyscalculia</a:t>
            </a:r>
            <a:endParaRPr lang="en-GB" sz="2400">
              <a:latin typeface="Lato" panose="020F0502020204030203" pitchFamily="34" charset="77"/>
            </a:endParaRPr>
          </a:p>
        </p:txBody>
      </p:sp>
      <p:pic>
        <p:nvPicPr>
          <p:cNvPr id="4" name="Picture 3">
            <a:extLst>
              <a:ext uri="{FF2B5EF4-FFF2-40B4-BE49-F238E27FC236}">
                <a16:creationId xmlns:a16="http://schemas.microsoft.com/office/drawing/2014/main" id="{249E37CE-3033-30DB-541D-ED318BB74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0742" y="2682239"/>
            <a:ext cx="3839405" cy="3094446"/>
          </a:xfrm>
          <a:prstGeom prst="rect">
            <a:avLst/>
          </a:prstGeom>
        </p:spPr>
      </p:pic>
    </p:spTree>
    <p:extLst>
      <p:ext uri="{BB962C8B-B14F-4D97-AF65-F5344CB8AC3E}">
        <p14:creationId xmlns:p14="http://schemas.microsoft.com/office/powerpoint/2010/main" val="86659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What does maths anxiety look like?</a:t>
            </a:r>
          </a:p>
        </p:txBody>
      </p:sp>
      <p:sp>
        <p:nvSpPr>
          <p:cNvPr id="3" name="Text Placeholder 2">
            <a:extLst>
              <a:ext uri="{FF2B5EF4-FFF2-40B4-BE49-F238E27FC236}">
                <a16:creationId xmlns:a16="http://schemas.microsoft.com/office/drawing/2014/main" id="{E825E770-14E3-ECCB-08CB-7EFEE94C67D8}"/>
              </a:ext>
            </a:extLst>
          </p:cNvPr>
          <p:cNvSpPr>
            <a:spLocks noGrp="1"/>
          </p:cNvSpPr>
          <p:nvPr>
            <p:ph type="body" sz="quarter" idx="10"/>
          </p:nvPr>
        </p:nvSpPr>
        <p:spPr>
          <a:xfrm>
            <a:off x="756297" y="2320987"/>
            <a:ext cx="7525553" cy="3948871"/>
          </a:xfrm>
        </p:spPr>
        <p:txBody>
          <a:bodyPr lIns="91440" tIns="45720" rIns="91440" bIns="45720" anchor="t"/>
          <a:lstStyle/>
          <a:p>
            <a:pPr marL="342900" indent="-342900">
              <a:spcAft>
                <a:spcPts val="1200"/>
              </a:spcAft>
              <a:buFont typeface="Arial" panose="020B0604020202020204" pitchFamily="34" charset="0"/>
              <a:buChar char="•"/>
            </a:pPr>
            <a:r>
              <a:rPr lang="en-GB" sz="2400" b="0">
                <a:latin typeface="Lato"/>
                <a:ea typeface="Lato"/>
                <a:cs typeface="Rubik Medium"/>
              </a:rPr>
              <a:t>Feeling panicked or stressed</a:t>
            </a:r>
          </a:p>
          <a:p>
            <a:pPr marL="342900" indent="-342900">
              <a:spcAft>
                <a:spcPts val="1200"/>
              </a:spcAft>
              <a:buFont typeface="Arial" panose="020B0604020202020204" pitchFamily="34" charset="0"/>
              <a:buChar char="•"/>
            </a:pPr>
            <a:r>
              <a:rPr lang="en-GB" sz="2400" b="0">
                <a:latin typeface="Lato"/>
                <a:ea typeface="Lato"/>
                <a:cs typeface="Rubik Medium"/>
              </a:rPr>
              <a:t>Feeling flustered or struggling to concentrate</a:t>
            </a:r>
          </a:p>
          <a:p>
            <a:pPr marL="342900" indent="-342900">
              <a:spcAft>
                <a:spcPts val="1200"/>
              </a:spcAft>
              <a:buFont typeface="Arial" panose="020B0604020202020204" pitchFamily="34" charset="0"/>
              <a:buChar char="•"/>
            </a:pPr>
            <a:r>
              <a:rPr lang="en-GB" sz="2400" b="0">
                <a:latin typeface="Lato"/>
                <a:ea typeface="Lato"/>
                <a:cs typeface="Rubik Medium"/>
              </a:rPr>
              <a:t>Frustration and “shutting down” or “going blank”</a:t>
            </a:r>
          </a:p>
          <a:p>
            <a:pPr marL="342900" indent="-342900">
              <a:spcAft>
                <a:spcPts val="1200"/>
              </a:spcAft>
              <a:buFont typeface="Arial" panose="020B0604020202020204" pitchFamily="34" charset="0"/>
              <a:buChar char="•"/>
            </a:pPr>
            <a:r>
              <a:rPr lang="en-GB" sz="2400" b="0">
                <a:latin typeface="Lato"/>
                <a:ea typeface="Lato"/>
                <a:cs typeface="Rubik Medium"/>
              </a:rPr>
              <a:t>Physical symptoms</a:t>
            </a:r>
          </a:p>
          <a:p>
            <a:pPr marL="342900" indent="-342900">
              <a:spcAft>
                <a:spcPts val="1200"/>
              </a:spcAft>
              <a:buFont typeface="Arial" panose="020B0604020202020204" pitchFamily="34" charset="0"/>
              <a:buChar char="•"/>
            </a:pPr>
            <a:r>
              <a:rPr lang="en-GB" sz="2400" b="0">
                <a:latin typeface="Lato"/>
                <a:ea typeface="Lato"/>
                <a:cs typeface="Rubik Medium"/>
              </a:rPr>
              <a:t>Avoiding situations which involve maths</a:t>
            </a:r>
            <a:endParaRPr lang="en-GB" sz="2400">
              <a:latin typeface="Lato"/>
              <a:ea typeface="Lato"/>
              <a:cs typeface="Rubik Medium"/>
            </a:endParaRPr>
          </a:p>
        </p:txBody>
      </p:sp>
    </p:spTree>
    <p:extLst>
      <p:ext uri="{BB962C8B-B14F-4D97-AF65-F5344CB8AC3E}">
        <p14:creationId xmlns:p14="http://schemas.microsoft.com/office/powerpoint/2010/main" val="128728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Maths anxiety: real perspectives</a:t>
            </a:r>
          </a:p>
        </p:txBody>
      </p:sp>
      <p:pic>
        <p:nvPicPr>
          <p:cNvPr id="8" name="Picture 2">
            <a:extLst>
              <a:ext uri="{FF2B5EF4-FFF2-40B4-BE49-F238E27FC236}">
                <a16:creationId xmlns:a16="http://schemas.microsoft.com/office/drawing/2014/main" id="{66487D93-7803-D345-6393-73F3C9268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18" y="2161924"/>
            <a:ext cx="2961423" cy="1972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D6D291-6E5B-6CC9-A3BE-87A6B7EBBEB0}"/>
              </a:ext>
            </a:extLst>
          </p:cNvPr>
          <p:cNvSpPr txBox="1"/>
          <p:nvPr/>
        </p:nvSpPr>
        <p:spPr>
          <a:xfrm>
            <a:off x="4219952" y="2242151"/>
            <a:ext cx="4496297" cy="1631216"/>
          </a:xfrm>
          <a:prstGeom prst="rect">
            <a:avLst/>
          </a:prstGeom>
          <a:noFill/>
        </p:spPr>
        <p:txBody>
          <a:bodyPr wrap="square" rtlCol="0">
            <a:spAutoFit/>
          </a:bodyPr>
          <a:lstStyle/>
          <a:p>
            <a:pPr algn="ctr"/>
            <a:r>
              <a:rPr lang="en-GB" sz="2000" i="1">
                <a:latin typeface="Lato" panose="020F0502020204030203" pitchFamily="34" charset="77"/>
              </a:rPr>
              <a:t>“It makes me feel silly. I'm scared of </a:t>
            </a:r>
            <a:br>
              <a:rPr lang="en-GB" sz="2000" i="1">
                <a:latin typeface="Lato" panose="020F0502020204030203" pitchFamily="34" charset="77"/>
              </a:rPr>
            </a:br>
            <a:r>
              <a:rPr lang="en-GB" sz="2000" i="1">
                <a:latin typeface="Lato" panose="020F0502020204030203" pitchFamily="34" charset="77"/>
              </a:rPr>
              <a:t>being judged if I’m wrong. It reminds me </a:t>
            </a:r>
            <a:br>
              <a:rPr lang="en-GB" sz="2000" i="1">
                <a:latin typeface="Lato" panose="020F0502020204030203" pitchFamily="34" charset="77"/>
              </a:rPr>
            </a:br>
            <a:r>
              <a:rPr lang="en-GB" sz="2000" i="1">
                <a:latin typeface="Lato" panose="020F0502020204030203" pitchFamily="34" charset="77"/>
              </a:rPr>
              <a:t>of being told off in school. I’m clamming up just thinking about it” </a:t>
            </a:r>
          </a:p>
          <a:p>
            <a:pPr algn="ctr"/>
            <a:r>
              <a:rPr lang="en-GB" sz="2000" b="1">
                <a:latin typeface="Lato" panose="020F0502020204030203" pitchFamily="34" charset="77"/>
              </a:rPr>
              <a:t>Cathy, Bradford </a:t>
            </a:r>
          </a:p>
        </p:txBody>
      </p:sp>
      <p:pic>
        <p:nvPicPr>
          <p:cNvPr id="10" name="Picture 4" descr="Stacey Headshot">
            <a:extLst>
              <a:ext uri="{FF2B5EF4-FFF2-40B4-BE49-F238E27FC236}">
                <a16:creationId xmlns:a16="http://schemas.microsoft.com/office/drawing/2014/main" id="{4805A49A-60A1-0AE4-1BB0-E75C0ADC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18" y="4313067"/>
            <a:ext cx="3043861" cy="20272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266ABED-CB22-242E-50F0-0379FBCAEA23}"/>
              </a:ext>
            </a:extLst>
          </p:cNvPr>
          <p:cNvSpPr txBox="1"/>
          <p:nvPr/>
        </p:nvSpPr>
        <p:spPr>
          <a:xfrm>
            <a:off x="4260846" y="4357422"/>
            <a:ext cx="4551784" cy="1923604"/>
          </a:xfrm>
          <a:prstGeom prst="rect">
            <a:avLst/>
          </a:prstGeom>
          <a:noFill/>
        </p:spPr>
        <p:txBody>
          <a:bodyPr wrap="square" rtlCol="0">
            <a:spAutoFit/>
          </a:bodyPr>
          <a:lstStyle/>
          <a:p>
            <a:pPr algn="ctr"/>
            <a:r>
              <a:rPr lang="en-GB" sz="1700" i="1">
                <a:latin typeface="Lato" panose="020F0502020204030203" pitchFamily="34" charset="77"/>
              </a:rPr>
              <a:t>“Even the thought of it would dry my mouth </a:t>
            </a:r>
            <a:br>
              <a:rPr lang="en-GB" sz="1700" i="1">
                <a:latin typeface="Lato" panose="020F0502020204030203" pitchFamily="34" charset="77"/>
              </a:rPr>
            </a:br>
            <a:r>
              <a:rPr lang="en-GB" sz="1700" i="1">
                <a:latin typeface="Lato" panose="020F0502020204030203" pitchFamily="34" charset="77"/>
              </a:rPr>
              <a:t>and make my palms sweaty. I remember the first day of school with everyone reciting their times tables and thinking, “I don’t know what’s going on”, feeling totally lost and frozen on the spot. </a:t>
            </a:r>
            <a:br>
              <a:rPr lang="en-GB" sz="1700" i="1">
                <a:latin typeface="Lato" panose="020F0502020204030203" pitchFamily="34" charset="77"/>
              </a:rPr>
            </a:br>
            <a:r>
              <a:rPr lang="en-GB" sz="1700" i="1">
                <a:latin typeface="Lato" panose="020F0502020204030203" pitchFamily="34" charset="77"/>
              </a:rPr>
              <a:t>On a test I got 1/100, which I hate even </a:t>
            </a:r>
            <a:br>
              <a:rPr lang="en-GB" sz="1700" i="1">
                <a:latin typeface="Lato" panose="020F0502020204030203" pitchFamily="34" charset="77"/>
              </a:rPr>
            </a:br>
            <a:r>
              <a:rPr lang="en-GB" sz="1700" i="1">
                <a:latin typeface="Lato" panose="020F0502020204030203" pitchFamily="34" charset="77"/>
              </a:rPr>
              <a:t>talking about“ </a:t>
            </a:r>
            <a:r>
              <a:rPr lang="en-GB" sz="1700" b="1">
                <a:latin typeface="Lato" panose="020F0502020204030203" pitchFamily="34" charset="77"/>
              </a:rPr>
              <a:t>Stacey, Chichester</a:t>
            </a:r>
          </a:p>
        </p:txBody>
      </p:sp>
      <p:sp>
        <p:nvSpPr>
          <p:cNvPr id="13" name="Speech Bubble: Rectangle with Corners Rounded 12">
            <a:extLst>
              <a:ext uri="{FF2B5EF4-FFF2-40B4-BE49-F238E27FC236}">
                <a16:creationId xmlns:a16="http://schemas.microsoft.com/office/drawing/2014/main" id="{59C9F6F6-65D0-B108-AEDA-0D8324DCB9FC}"/>
              </a:ext>
            </a:extLst>
          </p:cNvPr>
          <p:cNvSpPr/>
          <p:nvPr/>
        </p:nvSpPr>
        <p:spPr>
          <a:xfrm>
            <a:off x="4276792" y="2242151"/>
            <a:ext cx="4382616" cy="1720249"/>
          </a:xfrm>
          <a:prstGeom prst="wedgeRoundRectCallout">
            <a:avLst/>
          </a:prstGeom>
          <a:noFill/>
          <a:ln w="38100">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3246CFDC-263A-59A6-EAAA-724370D7E1A0}"/>
              </a:ext>
            </a:extLst>
          </p:cNvPr>
          <p:cNvSpPr/>
          <p:nvPr/>
        </p:nvSpPr>
        <p:spPr>
          <a:xfrm>
            <a:off x="4345430" y="4365321"/>
            <a:ext cx="4467200" cy="1923604"/>
          </a:xfrm>
          <a:prstGeom prst="wedgeRoundRectCallout">
            <a:avLst>
              <a:gd name="adj1" fmla="val 21080"/>
              <a:gd name="adj2" fmla="val 62047"/>
              <a:gd name="adj3" fmla="val 16667"/>
            </a:avLst>
          </a:prstGeom>
          <a:noFill/>
          <a:ln w="38100">
            <a:solidFill>
              <a:srgbClr val="3A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127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Tips to overcome maths anxiety</a:t>
            </a:r>
          </a:p>
        </p:txBody>
      </p:sp>
      <p:sp>
        <p:nvSpPr>
          <p:cNvPr id="3" name="Text Placeholder 2">
            <a:extLst>
              <a:ext uri="{FF2B5EF4-FFF2-40B4-BE49-F238E27FC236}">
                <a16:creationId xmlns:a16="http://schemas.microsoft.com/office/drawing/2014/main" id="{9D172B01-B65D-48E3-EAE1-4AE0952FEBDC}"/>
              </a:ext>
            </a:extLst>
          </p:cNvPr>
          <p:cNvSpPr>
            <a:spLocks noGrp="1"/>
          </p:cNvSpPr>
          <p:nvPr>
            <p:ph type="body" sz="quarter" idx="10"/>
          </p:nvPr>
        </p:nvSpPr>
        <p:spPr>
          <a:xfrm>
            <a:off x="756298" y="2320987"/>
            <a:ext cx="4016000" cy="3948871"/>
          </a:xfrm>
        </p:spPr>
        <p:txBody>
          <a:bodyPr/>
          <a:lstStyle/>
          <a:p>
            <a:pPr marL="342900" indent="-342900">
              <a:spcAft>
                <a:spcPts val="1200"/>
              </a:spcAft>
              <a:buFont typeface="Arial" panose="020B0604020202020204" pitchFamily="34" charset="0"/>
              <a:buChar char="•"/>
            </a:pPr>
            <a:r>
              <a:rPr lang="en-GB" sz="2400" b="0">
                <a:latin typeface="Lato" panose="020F0502020204030203" pitchFamily="34" charset="77"/>
              </a:rPr>
              <a:t>Talk about your feelings about maths</a:t>
            </a:r>
          </a:p>
          <a:p>
            <a:pPr marL="342900" indent="-342900">
              <a:spcAft>
                <a:spcPts val="1200"/>
              </a:spcAft>
              <a:buFont typeface="Arial" panose="020B0604020202020204" pitchFamily="34" charset="0"/>
              <a:buChar char="•"/>
            </a:pPr>
            <a:r>
              <a:rPr lang="en-GB" sz="2400" b="0"/>
              <a:t>Challenge your own beliefs</a:t>
            </a:r>
          </a:p>
          <a:p>
            <a:pPr marL="342900" indent="-342900">
              <a:spcAft>
                <a:spcPts val="1200"/>
              </a:spcAft>
              <a:buFont typeface="Arial" panose="020B0604020202020204" pitchFamily="34" charset="0"/>
              <a:buChar char="•"/>
            </a:pPr>
            <a:r>
              <a:rPr lang="en-GB" sz="2400" b="0">
                <a:latin typeface="Lato" panose="020F0502020204030203" pitchFamily="34" charset="77"/>
              </a:rPr>
              <a:t>Try not to compare yourself to others</a:t>
            </a:r>
          </a:p>
          <a:p>
            <a:pPr marL="342900" indent="-342900">
              <a:spcAft>
                <a:spcPts val="1200"/>
              </a:spcAft>
              <a:buFont typeface="Arial" panose="020B0604020202020204" pitchFamily="34" charset="0"/>
              <a:buChar char="•"/>
            </a:pPr>
            <a:r>
              <a:rPr lang="en-GB" sz="2400" b="0"/>
              <a:t>Reduce pressure</a:t>
            </a:r>
          </a:p>
          <a:p>
            <a:pPr marL="342900" indent="-342900">
              <a:spcAft>
                <a:spcPts val="1200"/>
              </a:spcAft>
              <a:buFont typeface="Arial" panose="020B0604020202020204" pitchFamily="34" charset="0"/>
              <a:buChar char="•"/>
            </a:pPr>
            <a:r>
              <a:rPr lang="en-GB" sz="2400" b="0">
                <a:latin typeface="Lato" panose="020F0502020204030203" pitchFamily="34" charset="77"/>
              </a:rPr>
              <a:t>Set realistic goals</a:t>
            </a:r>
            <a:endParaRPr lang="en-GB" sz="2400">
              <a:latin typeface="Lato" panose="020F0502020204030203" pitchFamily="34" charset="77"/>
            </a:endParaRPr>
          </a:p>
        </p:txBody>
      </p:sp>
      <p:pic>
        <p:nvPicPr>
          <p:cNvPr id="4" name="Picture 3">
            <a:extLst>
              <a:ext uri="{FF2B5EF4-FFF2-40B4-BE49-F238E27FC236}">
                <a16:creationId xmlns:a16="http://schemas.microsoft.com/office/drawing/2014/main" id="{C9C13058-B626-136C-D3DC-25F51F50B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6620" y="2647406"/>
            <a:ext cx="3612499" cy="2911566"/>
          </a:xfrm>
          <a:prstGeom prst="rect">
            <a:avLst/>
          </a:prstGeom>
        </p:spPr>
      </p:pic>
    </p:spTree>
    <p:extLst>
      <p:ext uri="{BB962C8B-B14F-4D97-AF65-F5344CB8AC3E}">
        <p14:creationId xmlns:p14="http://schemas.microsoft.com/office/powerpoint/2010/main" val="3146502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What is dyscalculia?</a:t>
            </a:r>
          </a:p>
        </p:txBody>
      </p:sp>
      <p:sp>
        <p:nvSpPr>
          <p:cNvPr id="3" name="Text Placeholder 2">
            <a:extLst>
              <a:ext uri="{FF2B5EF4-FFF2-40B4-BE49-F238E27FC236}">
                <a16:creationId xmlns:a16="http://schemas.microsoft.com/office/drawing/2014/main" id="{9D172B01-B65D-48E3-EAE1-4AE0952FEBDC}"/>
              </a:ext>
            </a:extLst>
          </p:cNvPr>
          <p:cNvSpPr>
            <a:spLocks noGrp="1"/>
          </p:cNvSpPr>
          <p:nvPr>
            <p:ph type="body" sz="quarter" idx="10"/>
          </p:nvPr>
        </p:nvSpPr>
        <p:spPr>
          <a:xfrm>
            <a:off x="746967" y="2423624"/>
            <a:ext cx="7985343" cy="3948871"/>
          </a:xfrm>
        </p:spPr>
        <p:txBody>
          <a:bodyPr/>
          <a:lstStyle/>
          <a:p>
            <a:pPr>
              <a:spcAft>
                <a:spcPts val="1200"/>
              </a:spcAft>
            </a:pPr>
            <a:r>
              <a:rPr lang="en-GB" sz="2400" b="0"/>
              <a:t>Dyscalculia is an unexpected and persistent learning difficulty that makes it hard to understand, learn, or use maths.</a:t>
            </a:r>
          </a:p>
          <a:p>
            <a:pPr>
              <a:spcAft>
                <a:spcPts val="1200"/>
              </a:spcAft>
            </a:pPr>
            <a:r>
              <a:rPr lang="en-GB" sz="2400" b="0">
                <a:latin typeface="Lato" panose="020F0502020204030203" pitchFamily="34" charset="77"/>
              </a:rPr>
              <a:t>Often described as “dyslexia with numbers” – it is much less well-known than dyslexia.</a:t>
            </a:r>
          </a:p>
          <a:p>
            <a:pPr>
              <a:spcAft>
                <a:spcPts val="1200"/>
              </a:spcAft>
            </a:pPr>
            <a:r>
              <a:rPr lang="en-GB" sz="2400" b="0"/>
              <a:t>Dyscalculia makes learning arithmetic much more difficult, such as recognising numbers, using sequences, counting backwards, estimating  and understanding place value.</a:t>
            </a:r>
            <a:endParaRPr lang="en-GB" sz="2400">
              <a:latin typeface="Lato" panose="020F0502020204030203" pitchFamily="34" charset="77"/>
            </a:endParaRPr>
          </a:p>
        </p:txBody>
      </p:sp>
    </p:spTree>
    <p:extLst>
      <p:ext uri="{BB962C8B-B14F-4D97-AF65-F5344CB8AC3E}">
        <p14:creationId xmlns:p14="http://schemas.microsoft.com/office/powerpoint/2010/main" val="257655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How does dyscalculia affect your life?</a:t>
            </a:r>
          </a:p>
        </p:txBody>
      </p:sp>
      <p:sp>
        <p:nvSpPr>
          <p:cNvPr id="3" name="Text Placeholder 2">
            <a:extLst>
              <a:ext uri="{FF2B5EF4-FFF2-40B4-BE49-F238E27FC236}">
                <a16:creationId xmlns:a16="http://schemas.microsoft.com/office/drawing/2014/main" id="{9D172B01-B65D-48E3-EAE1-4AE0952FEBDC}"/>
              </a:ext>
            </a:extLst>
          </p:cNvPr>
          <p:cNvSpPr>
            <a:spLocks noGrp="1"/>
          </p:cNvSpPr>
          <p:nvPr>
            <p:ph type="body" sz="quarter" idx="10"/>
          </p:nvPr>
        </p:nvSpPr>
        <p:spPr>
          <a:xfrm>
            <a:off x="737637" y="2087722"/>
            <a:ext cx="7985343" cy="3948871"/>
          </a:xfrm>
        </p:spPr>
        <p:txBody>
          <a:bodyPr/>
          <a:lstStyle/>
          <a:p>
            <a:pPr>
              <a:spcAft>
                <a:spcPts val="1200"/>
              </a:spcAft>
            </a:pPr>
            <a:r>
              <a:rPr lang="en-GB" sz="2400" b="0"/>
              <a:t>Dyscalculia can slow down academic progress and career progression and may cause strong anxiety about maths. Day-to-day effects may include trouble with:</a:t>
            </a:r>
          </a:p>
          <a:p>
            <a:pPr marL="342900" indent="-342900">
              <a:spcAft>
                <a:spcPts val="1200"/>
              </a:spcAft>
              <a:buFont typeface="Arial" panose="020B0604020202020204" pitchFamily="34" charset="0"/>
              <a:buChar char="•"/>
            </a:pPr>
            <a:r>
              <a:rPr lang="en-GB" sz="2400" b="0">
                <a:latin typeface="Lato" panose="020F0502020204030203" pitchFamily="34" charset="77"/>
              </a:rPr>
              <a:t>Recalling PIN or telephone numbers</a:t>
            </a:r>
          </a:p>
          <a:p>
            <a:pPr marL="342900" indent="-342900">
              <a:spcAft>
                <a:spcPts val="1200"/>
              </a:spcAft>
              <a:buFont typeface="Arial" panose="020B0604020202020204" pitchFamily="34" charset="0"/>
              <a:buChar char="•"/>
            </a:pPr>
            <a:r>
              <a:rPr lang="en-GB" sz="2400" b="0"/>
              <a:t>Managing time</a:t>
            </a:r>
          </a:p>
          <a:p>
            <a:pPr marL="342900" indent="-342900">
              <a:spcAft>
                <a:spcPts val="1200"/>
              </a:spcAft>
              <a:buFont typeface="Arial" panose="020B0604020202020204" pitchFamily="34" charset="0"/>
              <a:buChar char="•"/>
            </a:pPr>
            <a:r>
              <a:rPr lang="en-GB" sz="2400" b="0">
                <a:latin typeface="Lato" panose="020F0502020204030203" pitchFamily="34" charset="77"/>
              </a:rPr>
              <a:t>Planning journeys</a:t>
            </a:r>
          </a:p>
          <a:p>
            <a:pPr marL="342900" indent="-342900">
              <a:spcAft>
                <a:spcPts val="1200"/>
              </a:spcAft>
              <a:buFont typeface="Arial" panose="020B0604020202020204" pitchFamily="34" charset="0"/>
              <a:buChar char="•"/>
            </a:pPr>
            <a:r>
              <a:rPr lang="en-GB" sz="2400" b="0"/>
              <a:t>Following directions</a:t>
            </a:r>
          </a:p>
          <a:p>
            <a:pPr marL="342900" indent="-342900">
              <a:spcAft>
                <a:spcPts val="1200"/>
              </a:spcAft>
              <a:buFont typeface="Arial" panose="020B0604020202020204" pitchFamily="34" charset="0"/>
              <a:buChar char="•"/>
            </a:pPr>
            <a:r>
              <a:rPr lang="en-GB" sz="2400" b="0"/>
              <a:t>Telling if one amount is greater than another</a:t>
            </a:r>
          </a:p>
          <a:p>
            <a:pPr marL="342900" indent="-342900">
              <a:spcAft>
                <a:spcPts val="1200"/>
              </a:spcAft>
              <a:buFont typeface="Arial" panose="020B0604020202020204" pitchFamily="34" charset="0"/>
              <a:buChar char="•"/>
            </a:pPr>
            <a:r>
              <a:rPr lang="en-GB" sz="2400" b="0">
                <a:latin typeface="Lato" panose="020F0502020204030203" pitchFamily="34" charset="77"/>
              </a:rPr>
              <a:t>Understanding distances</a:t>
            </a:r>
            <a:endParaRPr lang="en-GB" sz="2400">
              <a:latin typeface="Lato" panose="020F0502020204030203" pitchFamily="34" charset="77"/>
            </a:endParaRPr>
          </a:p>
        </p:txBody>
      </p:sp>
    </p:spTree>
    <p:extLst>
      <p:ext uri="{BB962C8B-B14F-4D97-AF65-F5344CB8AC3E}">
        <p14:creationId xmlns:p14="http://schemas.microsoft.com/office/powerpoint/2010/main" val="611926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Real life experiences</a:t>
            </a:r>
          </a:p>
        </p:txBody>
      </p:sp>
      <p:sp>
        <p:nvSpPr>
          <p:cNvPr id="6" name="Speech Bubble: Rectangle with Corners Rounded 5">
            <a:extLst>
              <a:ext uri="{FF2B5EF4-FFF2-40B4-BE49-F238E27FC236}">
                <a16:creationId xmlns:a16="http://schemas.microsoft.com/office/drawing/2014/main" id="{B7D5F6B3-78CC-4463-20F1-9A36A83912ED}"/>
              </a:ext>
            </a:extLst>
          </p:cNvPr>
          <p:cNvSpPr/>
          <p:nvPr/>
        </p:nvSpPr>
        <p:spPr>
          <a:xfrm>
            <a:off x="4428761" y="2407840"/>
            <a:ext cx="4382616" cy="3318894"/>
          </a:xfrm>
          <a:prstGeom prst="wedgeRoundRectCallout">
            <a:avLst/>
          </a:prstGeom>
          <a:noFill/>
          <a:ln w="38100">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erson with red hair&#10;&#10;Description automatically generated with low confidence">
            <a:extLst>
              <a:ext uri="{FF2B5EF4-FFF2-40B4-BE49-F238E27FC236}">
                <a16:creationId xmlns:a16="http://schemas.microsoft.com/office/drawing/2014/main" id="{6E070C15-C767-BF48-94DC-91CB6F5B1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97" y="2923509"/>
            <a:ext cx="3431333" cy="2287555"/>
          </a:xfrm>
          <a:prstGeom prst="rect">
            <a:avLst/>
          </a:prstGeom>
        </p:spPr>
      </p:pic>
      <p:sp>
        <p:nvSpPr>
          <p:cNvPr id="11" name="TextBox 10">
            <a:extLst>
              <a:ext uri="{FF2B5EF4-FFF2-40B4-BE49-F238E27FC236}">
                <a16:creationId xmlns:a16="http://schemas.microsoft.com/office/drawing/2014/main" id="{4F7CED2B-4C68-7931-E8C7-D9167B5466B9}"/>
              </a:ext>
            </a:extLst>
          </p:cNvPr>
          <p:cNvSpPr txBox="1"/>
          <p:nvPr/>
        </p:nvSpPr>
        <p:spPr>
          <a:xfrm>
            <a:off x="4572000" y="2587413"/>
            <a:ext cx="4096139" cy="3139321"/>
          </a:xfrm>
          <a:prstGeom prst="rect">
            <a:avLst/>
          </a:prstGeom>
          <a:noFill/>
        </p:spPr>
        <p:txBody>
          <a:bodyPr wrap="square">
            <a:spAutoFit/>
          </a:bodyPr>
          <a:lstStyle/>
          <a:p>
            <a:r>
              <a:rPr lang="en-GB">
                <a:solidFill>
                  <a:srgbClr val="000000"/>
                </a:solidFill>
                <a:effectLst/>
                <a:latin typeface="Lato" panose="020F0502020204030203" pitchFamily="34" charset="0"/>
              </a:rPr>
              <a:t>“I was diagnosed with mild dyscalculia at school and have always struggled with maths, so I know what it’s like to lack number confidence. But when I started talking and writing about personal finance in my 20s, I realised just how important it is to be unafraid of numbers if you want to manage your money well on a day-to-day basis.“</a:t>
            </a:r>
          </a:p>
          <a:p>
            <a:pPr algn="ctr"/>
            <a:r>
              <a:rPr lang="en-GB" b="1">
                <a:solidFill>
                  <a:srgbClr val="000000"/>
                </a:solidFill>
                <a:latin typeface="Lato" panose="020F0502020204030203" pitchFamily="34" charset="0"/>
              </a:rPr>
              <a:t>Iona Bain, National Numeracy Ambassador</a:t>
            </a:r>
          </a:p>
        </p:txBody>
      </p:sp>
    </p:spTree>
    <p:extLst>
      <p:ext uri="{BB962C8B-B14F-4D97-AF65-F5344CB8AC3E}">
        <p14:creationId xmlns:p14="http://schemas.microsoft.com/office/powerpoint/2010/main" val="102459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What support is available for dyscalculia?</a:t>
            </a:r>
          </a:p>
        </p:txBody>
      </p:sp>
      <p:sp>
        <p:nvSpPr>
          <p:cNvPr id="3" name="Text Placeholder 2">
            <a:extLst>
              <a:ext uri="{FF2B5EF4-FFF2-40B4-BE49-F238E27FC236}">
                <a16:creationId xmlns:a16="http://schemas.microsoft.com/office/drawing/2014/main" id="{9D172B01-B65D-48E3-EAE1-4AE0952FEBDC}"/>
              </a:ext>
            </a:extLst>
          </p:cNvPr>
          <p:cNvSpPr>
            <a:spLocks noGrp="1"/>
          </p:cNvSpPr>
          <p:nvPr>
            <p:ph type="body" sz="quarter" idx="10"/>
          </p:nvPr>
        </p:nvSpPr>
        <p:spPr>
          <a:xfrm>
            <a:off x="728305" y="2153035"/>
            <a:ext cx="7985343" cy="4630319"/>
          </a:xfrm>
        </p:spPr>
        <p:txBody>
          <a:bodyPr/>
          <a:lstStyle/>
          <a:p>
            <a:pPr>
              <a:spcAft>
                <a:spcPts val="1200"/>
              </a:spcAft>
            </a:pPr>
            <a:r>
              <a:rPr lang="en-GB" sz="2400" b="0"/>
              <a:t>Information and support are available from </a:t>
            </a:r>
            <a:r>
              <a:rPr lang="en-GB" sz="2400"/>
              <a:t>The Dyscalculia Network</a:t>
            </a:r>
          </a:p>
          <a:p>
            <a:pPr>
              <a:spcAft>
                <a:spcPts val="1200"/>
              </a:spcAft>
            </a:pPr>
            <a:endParaRPr lang="en-GB" sz="2400"/>
          </a:p>
          <a:p>
            <a:pPr>
              <a:spcAft>
                <a:spcPts val="1200"/>
              </a:spcAft>
            </a:pPr>
            <a:r>
              <a:rPr lang="en-GB" sz="2400" b="0">
                <a:latin typeface="Lato" panose="020F0502020204030203" pitchFamily="34" charset="77"/>
              </a:rPr>
              <a:t>You can arrange to be assessed for dysc</a:t>
            </a:r>
            <a:r>
              <a:rPr lang="en-GB" sz="2400" b="0"/>
              <a:t>alculia by contacting the </a:t>
            </a:r>
            <a:r>
              <a:rPr lang="en-GB" sz="2400"/>
              <a:t>British Dyslexia Association</a:t>
            </a:r>
          </a:p>
          <a:p>
            <a:pPr>
              <a:spcAft>
                <a:spcPts val="1200"/>
              </a:spcAft>
            </a:pPr>
            <a:endParaRPr lang="en-GB" sz="2400" b="0"/>
          </a:p>
          <a:p>
            <a:pPr>
              <a:spcAft>
                <a:spcPts val="1200"/>
              </a:spcAft>
            </a:pPr>
            <a:r>
              <a:rPr lang="en-GB" sz="2400" b="0">
                <a:latin typeface="Lato" panose="020F0502020204030203" pitchFamily="34" charset="77"/>
              </a:rPr>
              <a:t>Whether you have dyscalculia, maths anxiety or lack confidence with numbers, you can improve as an </a:t>
            </a:r>
            <a:r>
              <a:rPr lang="en-GB" sz="2400" b="0"/>
              <a:t>adult. Improvement may be slower and specialist support may be needed.</a:t>
            </a:r>
            <a:endParaRPr lang="en-GB" sz="2400" b="0">
              <a:latin typeface="Lato" panose="020F0502020204030203" pitchFamily="34" charset="77"/>
            </a:endParaRPr>
          </a:p>
        </p:txBody>
      </p:sp>
    </p:spTree>
    <p:extLst>
      <p:ext uri="{BB962C8B-B14F-4D97-AF65-F5344CB8AC3E}">
        <p14:creationId xmlns:p14="http://schemas.microsoft.com/office/powerpoint/2010/main" val="12700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Value, Belief and Persistence</a:t>
            </a:r>
          </a:p>
        </p:txBody>
      </p:sp>
      <p:pic>
        <p:nvPicPr>
          <p:cNvPr id="6" name="Picture 5">
            <a:extLst>
              <a:ext uri="{FF2B5EF4-FFF2-40B4-BE49-F238E27FC236}">
                <a16:creationId xmlns:a16="http://schemas.microsoft.com/office/drawing/2014/main" id="{D5D04FE8-0B72-3572-69F1-8FC76433E824}"/>
              </a:ext>
            </a:extLst>
          </p:cNvPr>
          <p:cNvPicPr>
            <a:picLocks noChangeAspect="1"/>
          </p:cNvPicPr>
          <p:nvPr/>
        </p:nvPicPr>
        <p:blipFill>
          <a:blip r:embed="rId2"/>
          <a:stretch>
            <a:fillRect/>
          </a:stretch>
        </p:blipFill>
        <p:spPr>
          <a:xfrm>
            <a:off x="2222251" y="1994071"/>
            <a:ext cx="4699497" cy="4458498"/>
          </a:xfrm>
          <a:prstGeom prst="rect">
            <a:avLst/>
          </a:prstGeom>
        </p:spPr>
      </p:pic>
    </p:spTree>
    <p:extLst>
      <p:ext uri="{BB962C8B-B14F-4D97-AF65-F5344CB8AC3E}">
        <p14:creationId xmlns:p14="http://schemas.microsoft.com/office/powerpoint/2010/main" val="155320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National Numeracy</a:t>
            </a:r>
          </a:p>
        </p:txBody>
      </p:sp>
      <p:sp>
        <p:nvSpPr>
          <p:cNvPr id="3" name="Text Placeholder 2">
            <a:extLst>
              <a:ext uri="{FF2B5EF4-FFF2-40B4-BE49-F238E27FC236}">
                <a16:creationId xmlns:a16="http://schemas.microsoft.com/office/drawing/2014/main" id="{F05DC127-8E4B-A56D-4184-E7FE49E5D351}"/>
              </a:ext>
            </a:extLst>
          </p:cNvPr>
          <p:cNvSpPr>
            <a:spLocks noGrp="1"/>
          </p:cNvSpPr>
          <p:nvPr>
            <p:ph type="body" sz="quarter" idx="10"/>
          </p:nvPr>
        </p:nvSpPr>
        <p:spPr>
          <a:xfrm>
            <a:off x="791131" y="2176356"/>
            <a:ext cx="7886337" cy="3948871"/>
          </a:xfrm>
        </p:spPr>
        <p:txBody>
          <a:bodyPr/>
          <a:lstStyle/>
          <a:p>
            <a:pPr algn="l" rtl="0" fontAlgn="base"/>
            <a:r>
              <a:rPr lang="en-GB" sz="1800" b="0" i="0" u="none" strike="noStrike">
                <a:solidFill>
                  <a:srgbClr val="000000"/>
                </a:solidFill>
                <a:effectLst/>
                <a:latin typeface="Lato" panose="020F0502020204030203" pitchFamily="34" charset="0"/>
              </a:rPr>
              <a:t>Independent charity established in 2012</a:t>
            </a:r>
            <a:r>
              <a:rPr lang="en-US" sz="1800" b="0" i="0">
                <a:solidFill>
                  <a:srgbClr val="BCC700"/>
                </a:solidFill>
                <a:effectLst/>
                <a:latin typeface="Lato" panose="020F0502020204030203" pitchFamily="34" charset="0"/>
              </a:rPr>
              <a:t>​</a:t>
            </a:r>
          </a:p>
          <a:p>
            <a:pPr algn="l" rtl="0" fontAlgn="base"/>
            <a:r>
              <a:rPr lang="en-GB" sz="1800" b="0" i="0">
                <a:solidFill>
                  <a:srgbClr val="BCC700"/>
                </a:solidFill>
                <a:effectLst/>
                <a:latin typeface="Lato" panose="020F0502020204030203" pitchFamily="34" charset="0"/>
              </a:rPr>
              <a:t>​</a:t>
            </a:r>
          </a:p>
          <a:p>
            <a:pPr algn="l" rtl="0" fontAlgn="base"/>
            <a:r>
              <a:rPr lang="en-GB" sz="1800" b="0" i="0" u="none" strike="noStrike">
                <a:solidFill>
                  <a:srgbClr val="000000"/>
                </a:solidFill>
                <a:effectLst/>
                <a:latin typeface="Lato" panose="020F0502020204030203" pitchFamily="34" charset="0"/>
              </a:rPr>
              <a:t>Our vision is for everyone in the UK to get on with numbers so they can get on with life. We aim to enable everyone across the UK to be confident and competent in using numbers and data, to be able to make good decisions in their daily life and work.</a:t>
            </a:r>
            <a:r>
              <a:rPr lang="en-US" sz="1800" b="0" i="0">
                <a:solidFill>
                  <a:srgbClr val="BCC700"/>
                </a:solidFill>
                <a:effectLst/>
                <a:latin typeface="Lato" panose="020F0502020204030203" pitchFamily="34" charset="0"/>
              </a:rPr>
              <a:t>​</a:t>
            </a:r>
          </a:p>
          <a:p>
            <a:pPr algn="l" rtl="0" fontAlgn="base"/>
            <a:r>
              <a:rPr lang="en-GB" sz="1800" b="0" i="0">
                <a:solidFill>
                  <a:srgbClr val="BCC700"/>
                </a:solidFill>
                <a:effectLst/>
                <a:latin typeface="Lato" panose="020F0502020204030203" pitchFamily="34" charset="0"/>
              </a:rPr>
              <a:t>​</a:t>
            </a:r>
          </a:p>
          <a:p>
            <a:pPr algn="l" rtl="0" fontAlgn="base"/>
            <a:r>
              <a:rPr lang="en-GB" sz="1800" b="0" i="0" u="none" strike="noStrike">
                <a:solidFill>
                  <a:srgbClr val="000000"/>
                </a:solidFill>
                <a:effectLst/>
                <a:latin typeface="Lato" panose="020F0502020204030203" pitchFamily="34" charset="0"/>
              </a:rPr>
              <a:t>We are working towards our aim in two main ways:</a:t>
            </a:r>
            <a:r>
              <a:rPr lang="en-US" sz="1800" b="0" i="0">
                <a:solidFill>
                  <a:srgbClr val="BCC700"/>
                </a:solidFill>
                <a:effectLst/>
                <a:latin typeface="Lato" panose="020F0502020204030203" pitchFamily="34" charset="0"/>
              </a:rPr>
              <a:t>​</a:t>
            </a:r>
          </a:p>
          <a:p>
            <a:pPr algn="l" rtl="0" fontAlgn="base"/>
            <a:r>
              <a:rPr lang="en-GB" sz="1800" b="1" i="0" u="none" strike="noStrike">
                <a:solidFill>
                  <a:srgbClr val="000000"/>
                </a:solidFill>
                <a:effectLst/>
                <a:latin typeface="Lato" panose="020F0502020204030203" pitchFamily="34" charset="0"/>
              </a:rPr>
              <a:t>Raising awareness </a:t>
            </a:r>
            <a:r>
              <a:rPr lang="en-GB" sz="1800" b="0" i="0" u="none" strike="noStrike">
                <a:solidFill>
                  <a:srgbClr val="000000"/>
                </a:solidFill>
                <a:effectLst/>
                <a:latin typeface="Lato" panose="020F0502020204030203" pitchFamily="34" charset="0"/>
              </a:rPr>
              <a:t>about poor numeracy levels which exist in the UK, how numeracy differs from mathematics and promoting the recognition that everyone can improve.</a:t>
            </a:r>
            <a:r>
              <a:rPr lang="en-US" sz="1800" b="0" i="0">
                <a:solidFill>
                  <a:srgbClr val="BCC700"/>
                </a:solidFill>
                <a:effectLst/>
                <a:latin typeface="Lato" panose="020F0502020204030203" pitchFamily="34" charset="0"/>
              </a:rPr>
              <a:t>​</a:t>
            </a:r>
          </a:p>
          <a:p>
            <a:pPr algn="l" rtl="0" fontAlgn="base"/>
            <a:r>
              <a:rPr lang="en-GB" sz="1800" b="1" i="0" u="none" strike="noStrike">
                <a:solidFill>
                  <a:srgbClr val="000000"/>
                </a:solidFill>
                <a:effectLst/>
                <a:latin typeface="Lato" panose="020F0502020204030203" pitchFamily="34" charset="0"/>
              </a:rPr>
              <a:t>Improving numeracy. </a:t>
            </a:r>
            <a:r>
              <a:rPr lang="en-GB" sz="1800" b="0" i="0" u="none" strike="noStrike">
                <a:solidFill>
                  <a:srgbClr val="000000"/>
                </a:solidFill>
                <a:effectLst/>
                <a:latin typeface="Lato" panose="020F0502020204030203" pitchFamily="34" charset="0"/>
              </a:rPr>
              <a:t>Over 350,000 people have registered to check and improve their maths skills with the National Numeracy Challenge, giving them space to assess and improve on their numeracy at their own pace.</a:t>
            </a:r>
            <a:r>
              <a:rPr lang="en-GB" sz="1800" b="0" i="0">
                <a:solidFill>
                  <a:srgbClr val="BCC700"/>
                </a:solidFill>
                <a:effectLst/>
                <a:latin typeface="Lato" panose="020F0502020204030203" pitchFamily="34" charset="0"/>
              </a:rPr>
              <a:t>​</a:t>
            </a:r>
          </a:p>
          <a:p>
            <a:endParaRPr lang="en-GB" sz="1800">
              <a:latin typeface="Lato" panose="020F0502020204030203" pitchFamily="34" charset="0"/>
            </a:endParaRPr>
          </a:p>
        </p:txBody>
      </p:sp>
    </p:spTree>
    <p:extLst>
      <p:ext uri="{BB962C8B-B14F-4D97-AF65-F5344CB8AC3E}">
        <p14:creationId xmlns:p14="http://schemas.microsoft.com/office/powerpoint/2010/main" val="3622099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Value, Belief and Persistence</a:t>
            </a:r>
          </a:p>
        </p:txBody>
      </p:sp>
      <p:pic>
        <p:nvPicPr>
          <p:cNvPr id="3" name="Online Media 4" title="Value, belief, persistence">
            <a:hlinkClick r:id="" action="ppaction://media"/>
            <a:extLst>
              <a:ext uri="{FF2B5EF4-FFF2-40B4-BE49-F238E27FC236}">
                <a16:creationId xmlns:a16="http://schemas.microsoft.com/office/drawing/2014/main" id="{9EEBEFD8-93CC-576C-A4C6-3C8608D5B2F8}"/>
              </a:ext>
            </a:extLst>
          </p:cNvPr>
          <p:cNvPicPr>
            <a:picLocks noRot="1" noChangeAspect="1"/>
          </p:cNvPicPr>
          <p:nvPr>
            <a:videoFile r:link="rId1"/>
          </p:nvPr>
        </p:nvPicPr>
        <p:blipFill>
          <a:blip r:embed="rId3"/>
          <a:stretch>
            <a:fillRect/>
          </a:stretch>
        </p:blipFill>
        <p:spPr>
          <a:xfrm>
            <a:off x="811850" y="2159725"/>
            <a:ext cx="7930195" cy="4480560"/>
          </a:xfrm>
          <a:prstGeom prst="rect">
            <a:avLst/>
          </a:prstGeom>
        </p:spPr>
      </p:pic>
    </p:spTree>
    <p:extLst>
      <p:ext uri="{BB962C8B-B14F-4D97-AF65-F5344CB8AC3E}">
        <p14:creationId xmlns:p14="http://schemas.microsoft.com/office/powerpoint/2010/main" val="7814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Value</a:t>
            </a:r>
          </a:p>
        </p:txBody>
      </p:sp>
      <p:sp>
        <p:nvSpPr>
          <p:cNvPr id="4" name="Text Placeholder 2">
            <a:extLst>
              <a:ext uri="{FF2B5EF4-FFF2-40B4-BE49-F238E27FC236}">
                <a16:creationId xmlns:a16="http://schemas.microsoft.com/office/drawing/2014/main" id="{94F254F5-9AE6-6424-922F-79A1AF2659B8}"/>
              </a:ext>
            </a:extLst>
          </p:cNvPr>
          <p:cNvSpPr>
            <a:spLocks noGrp="1"/>
          </p:cNvSpPr>
          <p:nvPr>
            <p:ph type="body" sz="quarter" idx="10"/>
          </p:nvPr>
        </p:nvSpPr>
        <p:spPr>
          <a:xfrm>
            <a:off x="728928" y="2209642"/>
            <a:ext cx="7985343" cy="3948871"/>
          </a:xfrm>
        </p:spPr>
        <p:txBody>
          <a:bodyPr/>
          <a:lstStyle/>
          <a:p>
            <a:pPr>
              <a:spcAft>
                <a:spcPts val="1200"/>
              </a:spcAft>
            </a:pPr>
            <a:r>
              <a:rPr lang="en-GB" sz="2400" b="0"/>
              <a:t>Think of a task you regularly do at work. Map out the numeracy involved in your chosen task.</a:t>
            </a:r>
          </a:p>
          <a:p>
            <a:pPr>
              <a:spcAft>
                <a:spcPts val="1200"/>
              </a:spcAft>
            </a:pPr>
            <a:r>
              <a:rPr lang="en-GB" sz="2400" b="0" u="sng"/>
              <a:t>Managing staff rotas</a:t>
            </a:r>
          </a:p>
          <a:p>
            <a:pPr marL="342900" indent="-342900">
              <a:spcAft>
                <a:spcPts val="1200"/>
              </a:spcAft>
              <a:buFont typeface="Arial" panose="020B0604020202020204" pitchFamily="34" charset="0"/>
              <a:buChar char="•"/>
            </a:pPr>
            <a:r>
              <a:rPr lang="en-GB" sz="2400" b="0"/>
              <a:t>Knowledge of safe staffing levels</a:t>
            </a:r>
          </a:p>
          <a:p>
            <a:pPr marL="342900" indent="-342900">
              <a:spcAft>
                <a:spcPts val="1200"/>
              </a:spcAft>
              <a:buFont typeface="Arial" panose="020B0604020202020204" pitchFamily="34" charset="0"/>
              <a:buChar char="•"/>
            </a:pPr>
            <a:r>
              <a:rPr lang="en-GB" sz="2400" b="0">
                <a:latin typeface="Lato" panose="020F0502020204030203" pitchFamily="34" charset="77"/>
              </a:rPr>
              <a:t>Understanding contracte</a:t>
            </a:r>
            <a:r>
              <a:rPr lang="en-GB" sz="2400" b="0"/>
              <a:t>d hours</a:t>
            </a:r>
          </a:p>
          <a:p>
            <a:pPr marL="342900" indent="-342900">
              <a:spcAft>
                <a:spcPts val="1200"/>
              </a:spcAft>
              <a:buFont typeface="Arial" panose="020B0604020202020204" pitchFamily="34" charset="0"/>
              <a:buChar char="•"/>
            </a:pPr>
            <a:r>
              <a:rPr lang="en-GB" sz="2400" b="0">
                <a:latin typeface="Lato" panose="020F0502020204030203" pitchFamily="34" charset="77"/>
              </a:rPr>
              <a:t>Factoring in breaks</a:t>
            </a:r>
          </a:p>
          <a:p>
            <a:pPr marL="342900" indent="-342900">
              <a:spcAft>
                <a:spcPts val="1200"/>
              </a:spcAft>
              <a:buFont typeface="Arial" panose="020B0604020202020204" pitchFamily="34" charset="0"/>
              <a:buChar char="•"/>
            </a:pPr>
            <a:r>
              <a:rPr lang="en-GB" sz="2400" b="0"/>
              <a:t>Taking annual leave into account</a:t>
            </a:r>
            <a:endParaRPr lang="en-GB" sz="2400">
              <a:latin typeface="Lato" panose="020F0502020204030203" pitchFamily="34" charset="77"/>
            </a:endParaRPr>
          </a:p>
        </p:txBody>
      </p:sp>
    </p:spTree>
    <p:extLst>
      <p:ext uri="{BB962C8B-B14F-4D97-AF65-F5344CB8AC3E}">
        <p14:creationId xmlns:p14="http://schemas.microsoft.com/office/powerpoint/2010/main" val="3837688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Growth Mindset</a:t>
            </a:r>
          </a:p>
        </p:txBody>
      </p:sp>
      <p:sp>
        <p:nvSpPr>
          <p:cNvPr id="4" name="Text Placeholder 2">
            <a:extLst>
              <a:ext uri="{FF2B5EF4-FFF2-40B4-BE49-F238E27FC236}">
                <a16:creationId xmlns:a16="http://schemas.microsoft.com/office/drawing/2014/main" id="{94F254F5-9AE6-6424-922F-79A1AF2659B8}"/>
              </a:ext>
            </a:extLst>
          </p:cNvPr>
          <p:cNvSpPr>
            <a:spLocks noGrp="1"/>
          </p:cNvSpPr>
          <p:nvPr>
            <p:ph type="body" sz="quarter" idx="10"/>
          </p:nvPr>
        </p:nvSpPr>
        <p:spPr>
          <a:xfrm>
            <a:off x="728928" y="2209642"/>
            <a:ext cx="7985343" cy="516141"/>
          </a:xfrm>
        </p:spPr>
        <p:txBody>
          <a:bodyPr/>
          <a:lstStyle/>
          <a:p>
            <a:pPr>
              <a:spcAft>
                <a:spcPts val="1200"/>
              </a:spcAft>
            </a:pPr>
            <a:r>
              <a:rPr lang="en-GB" sz="2400" b="0"/>
              <a:t>Everyone can improve their numeracy; ability is not fixed.</a:t>
            </a:r>
            <a:endParaRPr lang="en-GB" sz="2400">
              <a:latin typeface="Lato" panose="020F0502020204030203" pitchFamily="34" charset="77"/>
            </a:endParaRPr>
          </a:p>
        </p:txBody>
      </p:sp>
      <p:sp>
        <p:nvSpPr>
          <p:cNvPr id="3" name="object 5">
            <a:extLst>
              <a:ext uri="{FF2B5EF4-FFF2-40B4-BE49-F238E27FC236}">
                <a16:creationId xmlns:a16="http://schemas.microsoft.com/office/drawing/2014/main" id="{C521FC7D-CEC8-BD5C-8FBF-55F1B4E49445}"/>
              </a:ext>
            </a:extLst>
          </p:cNvPr>
          <p:cNvSpPr/>
          <p:nvPr/>
        </p:nvSpPr>
        <p:spPr>
          <a:xfrm>
            <a:off x="916940" y="2763173"/>
            <a:ext cx="3655060" cy="3568065"/>
          </a:xfrm>
          <a:custGeom>
            <a:avLst/>
            <a:gdLst/>
            <a:ahLst/>
            <a:cxnLst/>
            <a:rect l="l" t="t" r="r" b="b"/>
            <a:pathLst>
              <a:path w="3655060" h="3568065">
                <a:moveTo>
                  <a:pt x="3059938" y="0"/>
                </a:moveTo>
                <a:lnTo>
                  <a:pt x="594626" y="0"/>
                </a:lnTo>
                <a:lnTo>
                  <a:pt x="545857" y="1970"/>
                </a:lnTo>
                <a:lnTo>
                  <a:pt x="498173" y="7781"/>
                </a:lnTo>
                <a:lnTo>
                  <a:pt x="451729" y="17279"/>
                </a:lnTo>
                <a:lnTo>
                  <a:pt x="406676" y="30311"/>
                </a:lnTo>
                <a:lnTo>
                  <a:pt x="363168" y="46724"/>
                </a:lnTo>
                <a:lnTo>
                  <a:pt x="321358" y="66364"/>
                </a:lnTo>
                <a:lnTo>
                  <a:pt x="281400" y="89080"/>
                </a:lnTo>
                <a:lnTo>
                  <a:pt x="243445" y="114718"/>
                </a:lnTo>
                <a:lnTo>
                  <a:pt x="207647" y="143125"/>
                </a:lnTo>
                <a:lnTo>
                  <a:pt x="174159" y="174148"/>
                </a:lnTo>
                <a:lnTo>
                  <a:pt x="143135" y="207635"/>
                </a:lnTo>
                <a:lnTo>
                  <a:pt x="114726" y="243431"/>
                </a:lnTo>
                <a:lnTo>
                  <a:pt x="89087" y="281385"/>
                </a:lnTo>
                <a:lnTo>
                  <a:pt x="66370" y="321343"/>
                </a:lnTo>
                <a:lnTo>
                  <a:pt x="46727" y="363152"/>
                </a:lnTo>
                <a:lnTo>
                  <a:pt x="30313" y="406660"/>
                </a:lnTo>
                <a:lnTo>
                  <a:pt x="17281" y="451712"/>
                </a:lnTo>
                <a:lnTo>
                  <a:pt x="7782" y="498158"/>
                </a:lnTo>
                <a:lnTo>
                  <a:pt x="1971" y="545842"/>
                </a:lnTo>
                <a:lnTo>
                  <a:pt x="0" y="594613"/>
                </a:lnTo>
                <a:lnTo>
                  <a:pt x="0" y="2973070"/>
                </a:lnTo>
                <a:lnTo>
                  <a:pt x="1971" y="3021837"/>
                </a:lnTo>
                <a:lnTo>
                  <a:pt x="7782" y="3069519"/>
                </a:lnTo>
                <a:lnTo>
                  <a:pt x="17281" y="3115962"/>
                </a:lnTo>
                <a:lnTo>
                  <a:pt x="30313" y="3161014"/>
                </a:lnTo>
                <a:lnTo>
                  <a:pt x="46727" y="3204520"/>
                </a:lnTo>
                <a:lnTo>
                  <a:pt x="66370" y="3246329"/>
                </a:lnTo>
                <a:lnTo>
                  <a:pt x="89087" y="3286287"/>
                </a:lnTo>
                <a:lnTo>
                  <a:pt x="114726" y="3324241"/>
                </a:lnTo>
                <a:lnTo>
                  <a:pt x="143135" y="3360038"/>
                </a:lnTo>
                <a:lnTo>
                  <a:pt x="174159" y="3393525"/>
                </a:lnTo>
                <a:lnTo>
                  <a:pt x="207647" y="3424549"/>
                </a:lnTo>
                <a:lnTo>
                  <a:pt x="243445" y="3452958"/>
                </a:lnTo>
                <a:lnTo>
                  <a:pt x="281400" y="3478597"/>
                </a:lnTo>
                <a:lnTo>
                  <a:pt x="321358" y="3501314"/>
                </a:lnTo>
                <a:lnTo>
                  <a:pt x="363168" y="3520956"/>
                </a:lnTo>
                <a:lnTo>
                  <a:pt x="406676" y="3537370"/>
                </a:lnTo>
                <a:lnTo>
                  <a:pt x="451729" y="3550402"/>
                </a:lnTo>
                <a:lnTo>
                  <a:pt x="498173" y="3559901"/>
                </a:lnTo>
                <a:lnTo>
                  <a:pt x="545857" y="3565712"/>
                </a:lnTo>
                <a:lnTo>
                  <a:pt x="594626" y="3567684"/>
                </a:lnTo>
                <a:lnTo>
                  <a:pt x="3059938" y="3567684"/>
                </a:lnTo>
                <a:lnTo>
                  <a:pt x="3108709" y="3565712"/>
                </a:lnTo>
                <a:lnTo>
                  <a:pt x="3156393" y="3559901"/>
                </a:lnTo>
                <a:lnTo>
                  <a:pt x="3202839" y="3550402"/>
                </a:lnTo>
                <a:lnTo>
                  <a:pt x="3247891" y="3537370"/>
                </a:lnTo>
                <a:lnTo>
                  <a:pt x="3291399" y="3520956"/>
                </a:lnTo>
                <a:lnTo>
                  <a:pt x="3333208" y="3501314"/>
                </a:lnTo>
                <a:lnTo>
                  <a:pt x="3373166" y="3478597"/>
                </a:lnTo>
                <a:lnTo>
                  <a:pt x="3411120" y="3452958"/>
                </a:lnTo>
                <a:lnTo>
                  <a:pt x="3446916" y="3424549"/>
                </a:lnTo>
                <a:lnTo>
                  <a:pt x="3480403" y="3393525"/>
                </a:lnTo>
                <a:lnTo>
                  <a:pt x="3511426" y="3360038"/>
                </a:lnTo>
                <a:lnTo>
                  <a:pt x="3539833" y="3324241"/>
                </a:lnTo>
                <a:lnTo>
                  <a:pt x="3565471" y="3286287"/>
                </a:lnTo>
                <a:lnTo>
                  <a:pt x="3588187" y="3246329"/>
                </a:lnTo>
                <a:lnTo>
                  <a:pt x="3607827" y="3204520"/>
                </a:lnTo>
                <a:lnTo>
                  <a:pt x="3624240" y="3161014"/>
                </a:lnTo>
                <a:lnTo>
                  <a:pt x="3637272" y="3115962"/>
                </a:lnTo>
                <a:lnTo>
                  <a:pt x="3646770" y="3069519"/>
                </a:lnTo>
                <a:lnTo>
                  <a:pt x="3652581" y="3021837"/>
                </a:lnTo>
                <a:lnTo>
                  <a:pt x="3654552" y="2973070"/>
                </a:lnTo>
                <a:lnTo>
                  <a:pt x="3654552" y="594613"/>
                </a:lnTo>
                <a:lnTo>
                  <a:pt x="3652581" y="545842"/>
                </a:lnTo>
                <a:lnTo>
                  <a:pt x="3646770" y="498158"/>
                </a:lnTo>
                <a:lnTo>
                  <a:pt x="3637272" y="451712"/>
                </a:lnTo>
                <a:lnTo>
                  <a:pt x="3624240" y="406660"/>
                </a:lnTo>
                <a:lnTo>
                  <a:pt x="3607827" y="363152"/>
                </a:lnTo>
                <a:lnTo>
                  <a:pt x="3588187" y="321343"/>
                </a:lnTo>
                <a:lnTo>
                  <a:pt x="3565471" y="281385"/>
                </a:lnTo>
                <a:lnTo>
                  <a:pt x="3539833" y="243431"/>
                </a:lnTo>
                <a:lnTo>
                  <a:pt x="3511426" y="207635"/>
                </a:lnTo>
                <a:lnTo>
                  <a:pt x="3480403" y="174148"/>
                </a:lnTo>
                <a:lnTo>
                  <a:pt x="3446916" y="143125"/>
                </a:lnTo>
                <a:lnTo>
                  <a:pt x="3411120" y="114718"/>
                </a:lnTo>
                <a:lnTo>
                  <a:pt x="3373166" y="89080"/>
                </a:lnTo>
                <a:lnTo>
                  <a:pt x="3333208" y="66364"/>
                </a:lnTo>
                <a:lnTo>
                  <a:pt x="3291399" y="46724"/>
                </a:lnTo>
                <a:lnTo>
                  <a:pt x="3247891" y="30311"/>
                </a:lnTo>
                <a:lnTo>
                  <a:pt x="3202839" y="17279"/>
                </a:lnTo>
                <a:lnTo>
                  <a:pt x="3156393" y="7781"/>
                </a:lnTo>
                <a:lnTo>
                  <a:pt x="3108709" y="1970"/>
                </a:lnTo>
                <a:lnTo>
                  <a:pt x="3059938" y="0"/>
                </a:lnTo>
                <a:close/>
              </a:path>
            </a:pathLst>
          </a:custGeom>
          <a:solidFill>
            <a:srgbClr val="00304A"/>
          </a:solidFill>
        </p:spPr>
        <p:txBody>
          <a:bodyPr wrap="square" lIns="0" tIns="0" rIns="0" bIns="0" rtlCol="0"/>
          <a:lstStyle/>
          <a:p>
            <a:endParaRPr>
              <a:latin typeface="Lato" panose="020F0502020204030203" pitchFamily="34" charset="0"/>
            </a:endParaRPr>
          </a:p>
        </p:txBody>
      </p:sp>
      <p:sp>
        <p:nvSpPr>
          <p:cNvPr id="5" name="object 6">
            <a:extLst>
              <a:ext uri="{FF2B5EF4-FFF2-40B4-BE49-F238E27FC236}">
                <a16:creationId xmlns:a16="http://schemas.microsoft.com/office/drawing/2014/main" id="{FC22C7E5-89BF-F124-6272-744526A8C9BA}"/>
              </a:ext>
            </a:extLst>
          </p:cNvPr>
          <p:cNvSpPr/>
          <p:nvPr/>
        </p:nvSpPr>
        <p:spPr>
          <a:xfrm>
            <a:off x="5088929" y="2725783"/>
            <a:ext cx="3653154" cy="3568065"/>
          </a:xfrm>
          <a:custGeom>
            <a:avLst/>
            <a:gdLst/>
            <a:ahLst/>
            <a:cxnLst/>
            <a:rect l="l" t="t" r="r" b="b"/>
            <a:pathLst>
              <a:path w="3653154" h="3568065">
                <a:moveTo>
                  <a:pt x="0" y="594613"/>
                </a:moveTo>
                <a:lnTo>
                  <a:pt x="1970" y="545842"/>
                </a:lnTo>
                <a:lnTo>
                  <a:pt x="7781" y="498158"/>
                </a:lnTo>
                <a:lnTo>
                  <a:pt x="17279" y="451712"/>
                </a:lnTo>
                <a:lnTo>
                  <a:pt x="30311" y="406660"/>
                </a:lnTo>
                <a:lnTo>
                  <a:pt x="46724" y="363152"/>
                </a:lnTo>
                <a:lnTo>
                  <a:pt x="66364" y="321343"/>
                </a:lnTo>
                <a:lnTo>
                  <a:pt x="89080" y="281385"/>
                </a:lnTo>
                <a:lnTo>
                  <a:pt x="114718" y="243431"/>
                </a:lnTo>
                <a:lnTo>
                  <a:pt x="143125" y="207635"/>
                </a:lnTo>
                <a:lnTo>
                  <a:pt x="174148" y="174148"/>
                </a:lnTo>
                <a:lnTo>
                  <a:pt x="207635" y="143125"/>
                </a:lnTo>
                <a:lnTo>
                  <a:pt x="243431" y="114718"/>
                </a:lnTo>
                <a:lnTo>
                  <a:pt x="281385" y="89080"/>
                </a:lnTo>
                <a:lnTo>
                  <a:pt x="321343" y="66364"/>
                </a:lnTo>
                <a:lnTo>
                  <a:pt x="363152" y="46724"/>
                </a:lnTo>
                <a:lnTo>
                  <a:pt x="406660" y="30311"/>
                </a:lnTo>
                <a:lnTo>
                  <a:pt x="451712" y="17279"/>
                </a:lnTo>
                <a:lnTo>
                  <a:pt x="498158" y="7781"/>
                </a:lnTo>
                <a:lnTo>
                  <a:pt x="545842" y="1970"/>
                </a:lnTo>
                <a:lnTo>
                  <a:pt x="594613" y="0"/>
                </a:lnTo>
                <a:lnTo>
                  <a:pt x="3058413" y="0"/>
                </a:lnTo>
                <a:lnTo>
                  <a:pt x="3107185" y="1970"/>
                </a:lnTo>
                <a:lnTo>
                  <a:pt x="3154869" y="7781"/>
                </a:lnTo>
                <a:lnTo>
                  <a:pt x="3201315" y="17279"/>
                </a:lnTo>
                <a:lnTo>
                  <a:pt x="3246367" y="30311"/>
                </a:lnTo>
                <a:lnTo>
                  <a:pt x="3289875" y="46724"/>
                </a:lnTo>
                <a:lnTo>
                  <a:pt x="3331684" y="66364"/>
                </a:lnTo>
                <a:lnTo>
                  <a:pt x="3371642" y="89080"/>
                </a:lnTo>
                <a:lnTo>
                  <a:pt x="3409596" y="114718"/>
                </a:lnTo>
                <a:lnTo>
                  <a:pt x="3445392" y="143125"/>
                </a:lnTo>
                <a:lnTo>
                  <a:pt x="3478879" y="174148"/>
                </a:lnTo>
                <a:lnTo>
                  <a:pt x="3509902" y="207635"/>
                </a:lnTo>
                <a:lnTo>
                  <a:pt x="3538309" y="243431"/>
                </a:lnTo>
                <a:lnTo>
                  <a:pt x="3563947" y="281385"/>
                </a:lnTo>
                <a:lnTo>
                  <a:pt x="3586663" y="321343"/>
                </a:lnTo>
                <a:lnTo>
                  <a:pt x="3606303" y="363152"/>
                </a:lnTo>
                <a:lnTo>
                  <a:pt x="3622716" y="406660"/>
                </a:lnTo>
                <a:lnTo>
                  <a:pt x="3635748" y="451712"/>
                </a:lnTo>
                <a:lnTo>
                  <a:pt x="3645246" y="498158"/>
                </a:lnTo>
                <a:lnTo>
                  <a:pt x="3651057" y="545842"/>
                </a:lnTo>
                <a:lnTo>
                  <a:pt x="3653028" y="594613"/>
                </a:lnTo>
                <a:lnTo>
                  <a:pt x="3653028" y="2973070"/>
                </a:lnTo>
                <a:lnTo>
                  <a:pt x="3651057" y="3021837"/>
                </a:lnTo>
                <a:lnTo>
                  <a:pt x="3645246" y="3069519"/>
                </a:lnTo>
                <a:lnTo>
                  <a:pt x="3635748" y="3115962"/>
                </a:lnTo>
                <a:lnTo>
                  <a:pt x="3622716" y="3161014"/>
                </a:lnTo>
                <a:lnTo>
                  <a:pt x="3606303" y="3204520"/>
                </a:lnTo>
                <a:lnTo>
                  <a:pt x="3586663" y="3246329"/>
                </a:lnTo>
                <a:lnTo>
                  <a:pt x="3563947" y="3286287"/>
                </a:lnTo>
                <a:lnTo>
                  <a:pt x="3538309" y="3324241"/>
                </a:lnTo>
                <a:lnTo>
                  <a:pt x="3509902" y="3360038"/>
                </a:lnTo>
                <a:lnTo>
                  <a:pt x="3478879" y="3393525"/>
                </a:lnTo>
                <a:lnTo>
                  <a:pt x="3445392" y="3424549"/>
                </a:lnTo>
                <a:lnTo>
                  <a:pt x="3409596" y="3452958"/>
                </a:lnTo>
                <a:lnTo>
                  <a:pt x="3371642" y="3478597"/>
                </a:lnTo>
                <a:lnTo>
                  <a:pt x="3331684" y="3501314"/>
                </a:lnTo>
                <a:lnTo>
                  <a:pt x="3289875" y="3520956"/>
                </a:lnTo>
                <a:lnTo>
                  <a:pt x="3246367" y="3537370"/>
                </a:lnTo>
                <a:lnTo>
                  <a:pt x="3201315" y="3550402"/>
                </a:lnTo>
                <a:lnTo>
                  <a:pt x="3154869" y="3559901"/>
                </a:lnTo>
                <a:lnTo>
                  <a:pt x="3107185" y="3565712"/>
                </a:lnTo>
                <a:lnTo>
                  <a:pt x="3058413" y="3567683"/>
                </a:lnTo>
                <a:lnTo>
                  <a:pt x="594613" y="3567683"/>
                </a:lnTo>
                <a:lnTo>
                  <a:pt x="545842" y="3565712"/>
                </a:lnTo>
                <a:lnTo>
                  <a:pt x="498158" y="3559901"/>
                </a:lnTo>
                <a:lnTo>
                  <a:pt x="451712" y="3550402"/>
                </a:lnTo>
                <a:lnTo>
                  <a:pt x="406660" y="3537370"/>
                </a:lnTo>
                <a:lnTo>
                  <a:pt x="363152" y="3520956"/>
                </a:lnTo>
                <a:lnTo>
                  <a:pt x="321343" y="3501314"/>
                </a:lnTo>
                <a:lnTo>
                  <a:pt x="281385" y="3478597"/>
                </a:lnTo>
                <a:lnTo>
                  <a:pt x="243431" y="3452958"/>
                </a:lnTo>
                <a:lnTo>
                  <a:pt x="207635" y="3424549"/>
                </a:lnTo>
                <a:lnTo>
                  <a:pt x="174148" y="3393525"/>
                </a:lnTo>
                <a:lnTo>
                  <a:pt x="143125" y="3360038"/>
                </a:lnTo>
                <a:lnTo>
                  <a:pt x="114718" y="3324241"/>
                </a:lnTo>
                <a:lnTo>
                  <a:pt x="89080" y="3286287"/>
                </a:lnTo>
                <a:lnTo>
                  <a:pt x="66364" y="3246329"/>
                </a:lnTo>
                <a:lnTo>
                  <a:pt x="46724" y="3204520"/>
                </a:lnTo>
                <a:lnTo>
                  <a:pt x="30311" y="3161014"/>
                </a:lnTo>
                <a:lnTo>
                  <a:pt x="17279" y="3115962"/>
                </a:lnTo>
                <a:lnTo>
                  <a:pt x="7781" y="3069519"/>
                </a:lnTo>
                <a:lnTo>
                  <a:pt x="1970" y="3021837"/>
                </a:lnTo>
                <a:lnTo>
                  <a:pt x="0" y="2973070"/>
                </a:lnTo>
                <a:lnTo>
                  <a:pt x="0" y="594613"/>
                </a:lnTo>
                <a:close/>
              </a:path>
            </a:pathLst>
          </a:custGeom>
          <a:ln w="57150">
            <a:solidFill>
              <a:srgbClr val="3AB4AD"/>
            </a:solidFill>
          </a:ln>
        </p:spPr>
        <p:txBody>
          <a:bodyPr wrap="square" lIns="0" tIns="0" rIns="0" bIns="0" rtlCol="0"/>
          <a:lstStyle/>
          <a:p>
            <a:endParaRPr/>
          </a:p>
        </p:txBody>
      </p:sp>
      <p:sp>
        <p:nvSpPr>
          <p:cNvPr id="6" name="object 7">
            <a:extLst>
              <a:ext uri="{FF2B5EF4-FFF2-40B4-BE49-F238E27FC236}">
                <a16:creationId xmlns:a16="http://schemas.microsoft.com/office/drawing/2014/main" id="{AC2C9B7A-0F75-F270-F672-60896550F1E0}"/>
              </a:ext>
            </a:extLst>
          </p:cNvPr>
          <p:cNvSpPr txBox="1">
            <a:spLocks/>
          </p:cNvSpPr>
          <p:nvPr/>
        </p:nvSpPr>
        <p:spPr>
          <a:xfrm>
            <a:off x="5479999" y="2849424"/>
            <a:ext cx="3119120" cy="3320781"/>
          </a:xfrm>
          <a:prstGeom prst="rect">
            <a:avLst/>
          </a:prstGeom>
        </p:spPr>
        <p:txBody>
          <a:bodyPr vert="horz" wrap="square" lIns="0" tIns="12065" rIns="0" bIns="0" rtlCol="0">
            <a:spAutoFit/>
          </a:bodyPr>
          <a:lstStyle>
            <a:lvl1pPr algn="l" rtl="0" eaLnBrk="0" fontAlgn="base" hangingPunct="0">
              <a:lnSpc>
                <a:spcPct val="90000"/>
              </a:lnSpc>
              <a:spcBef>
                <a:spcPct val="20000"/>
              </a:spcBef>
              <a:spcAft>
                <a:spcPct val="0"/>
              </a:spcAft>
              <a:buFont typeface="Arial" panose="020B0604020202020204" pitchFamily="34" charset="0"/>
              <a:defRPr sz="1600" b="0" i="0" kern="1200">
                <a:solidFill>
                  <a:schemeClr val="accent3"/>
                </a:solidFill>
                <a:latin typeface="Gotham Medium" panose="02000604030000020004" pitchFamily="2" charset="0"/>
                <a:ea typeface="+mn-ea"/>
                <a:cs typeface="+mn-cs"/>
              </a:defRPr>
            </a:lvl1pPr>
            <a:lvl2pPr algn="l" rtl="0" eaLnBrk="0" fontAlgn="base" hangingPunct="0">
              <a:lnSpc>
                <a:spcPct val="90000"/>
              </a:lnSpc>
              <a:spcBef>
                <a:spcPct val="20000"/>
              </a:spcBef>
              <a:spcAft>
                <a:spcPct val="0"/>
              </a:spcAft>
              <a:buFont typeface="Arial" panose="020B0604020202020204" pitchFamily="34" charset="0"/>
              <a:defRPr sz="1200" b="0" i="0" kern="1200">
                <a:solidFill>
                  <a:schemeClr val="accent3"/>
                </a:solidFill>
                <a:latin typeface="Gotham Medium" panose="02000604030000020004" pitchFamily="2" charset="0"/>
                <a:ea typeface="+mn-ea"/>
                <a:cs typeface="+mn-cs"/>
              </a:defRPr>
            </a:lvl2pPr>
            <a:lvl3pPr algn="l" rtl="0" eaLnBrk="0" fontAlgn="base" hangingPunct="0">
              <a:lnSpc>
                <a:spcPct val="90000"/>
              </a:lnSpc>
              <a:spcBef>
                <a:spcPct val="20000"/>
              </a:spcBef>
              <a:spcAft>
                <a:spcPct val="0"/>
              </a:spcAft>
              <a:buFont typeface="Arial" panose="020B0604020202020204" pitchFamily="34" charset="0"/>
              <a:defRPr sz="1200" b="0" i="0" kern="1200">
                <a:solidFill>
                  <a:schemeClr val="accent3"/>
                </a:solidFill>
                <a:latin typeface="Gotham Book" panose="02000604040000020004" pitchFamily="2" charset="0"/>
                <a:ea typeface="+mn-ea"/>
                <a:cs typeface="+mn-cs"/>
              </a:defRPr>
            </a:lvl3pPr>
            <a:lvl4pPr algn="l" rtl="0" eaLnBrk="0" fontAlgn="base" hangingPunct="0">
              <a:lnSpc>
                <a:spcPct val="90000"/>
              </a:lnSpc>
              <a:spcBef>
                <a:spcPct val="20000"/>
              </a:spcBef>
              <a:spcAft>
                <a:spcPct val="0"/>
              </a:spcAft>
              <a:buFont typeface="Arial" panose="020B0604020202020204" pitchFamily="34" charset="0"/>
              <a:defRPr sz="900" b="0" i="0" kern="1200">
                <a:solidFill>
                  <a:schemeClr val="accent3"/>
                </a:solidFill>
                <a:latin typeface="Gotham Book" panose="02000604040000020004" pitchFamily="2" charset="0"/>
                <a:ea typeface="+mn-ea"/>
                <a:cs typeface="+mn-cs"/>
              </a:defRPr>
            </a:lvl4pPr>
            <a:lvl5pPr algn="l" rtl="0" eaLnBrk="0" fontAlgn="base" hangingPunct="0">
              <a:lnSpc>
                <a:spcPct val="90000"/>
              </a:lnSpc>
              <a:spcBef>
                <a:spcPct val="20000"/>
              </a:spcBef>
              <a:spcAft>
                <a:spcPct val="0"/>
              </a:spcAft>
              <a:buFont typeface="Arial" panose="020B0604020202020204" pitchFamily="34" charset="0"/>
              <a:defRPr sz="700" b="0" i="0" kern="1200">
                <a:solidFill>
                  <a:schemeClr val="accent3"/>
                </a:solidFill>
                <a:latin typeface="Gotham Book" panose="02000604040000020004" pitchFamily="2"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06425">
              <a:lnSpc>
                <a:spcPct val="100000"/>
              </a:lnSpc>
              <a:spcBef>
                <a:spcPts val="95"/>
              </a:spcBef>
            </a:pPr>
            <a:r>
              <a:rPr lang="en-GB" sz="1800" b="1" spc="-5">
                <a:solidFill>
                  <a:schemeClr val="tx1"/>
                </a:solidFill>
                <a:latin typeface="Lato" panose="020F0502020204030203" pitchFamily="34" charset="0"/>
              </a:rPr>
              <a:t>Growth</a:t>
            </a:r>
            <a:r>
              <a:rPr lang="en-GB" sz="1800" b="1">
                <a:solidFill>
                  <a:schemeClr val="tx1"/>
                </a:solidFill>
                <a:latin typeface="Lato" panose="020F0502020204030203" pitchFamily="34" charset="0"/>
              </a:rPr>
              <a:t> </a:t>
            </a:r>
            <a:r>
              <a:rPr lang="en-GB" sz="1800" b="1" spc="-5">
                <a:solidFill>
                  <a:schemeClr val="tx1"/>
                </a:solidFill>
                <a:latin typeface="Lato" panose="020F0502020204030203" pitchFamily="34" charset="0"/>
              </a:rPr>
              <a:t>Mindset</a:t>
            </a:r>
            <a:endParaRPr lang="en-GB" sz="1800" b="1">
              <a:solidFill>
                <a:schemeClr val="tx1"/>
              </a:solidFill>
              <a:latin typeface="Lato" panose="020F0502020204030203" pitchFamily="34" charset="0"/>
            </a:endParaRPr>
          </a:p>
          <a:p>
            <a:pPr marL="192405" indent="-180340">
              <a:lnSpc>
                <a:spcPct val="100000"/>
              </a:lnSpc>
              <a:spcBef>
                <a:spcPts val="1785"/>
              </a:spcBef>
              <a:buFont typeface="Arial" panose="020B0604020202020204" pitchFamily="34" charset="0"/>
              <a:buChar char="•"/>
              <a:tabLst>
                <a:tab pos="193040" algn="l"/>
              </a:tabLst>
            </a:pPr>
            <a:r>
              <a:rPr lang="en-GB" sz="1800" spc="-5">
                <a:solidFill>
                  <a:schemeClr val="tx1"/>
                </a:solidFill>
                <a:latin typeface="Lato" panose="020F0502020204030203" pitchFamily="34" charset="0"/>
              </a:rPr>
              <a:t>Ability is not</a:t>
            </a:r>
            <a:r>
              <a:rPr lang="en-GB" sz="1800" spc="15">
                <a:solidFill>
                  <a:schemeClr val="tx1"/>
                </a:solidFill>
                <a:latin typeface="Lato" panose="020F0502020204030203" pitchFamily="34" charset="0"/>
              </a:rPr>
              <a:t> </a:t>
            </a:r>
            <a:r>
              <a:rPr lang="en-GB" sz="1800" spc="-5">
                <a:solidFill>
                  <a:schemeClr val="tx1"/>
                </a:solidFill>
                <a:latin typeface="Lato" panose="020F0502020204030203" pitchFamily="34" charset="0"/>
              </a:rPr>
              <a:t>fixed.</a:t>
            </a:r>
            <a:endParaRPr lang="en-GB" sz="1800">
              <a:solidFill>
                <a:schemeClr val="tx1"/>
              </a:solidFill>
              <a:latin typeface="Lato" panose="020F0502020204030203" pitchFamily="34" charset="0"/>
            </a:endParaRPr>
          </a:p>
          <a:p>
            <a:pPr marL="192405" marR="51435" indent="-180340">
              <a:lnSpc>
                <a:spcPct val="100000"/>
              </a:lnSpc>
              <a:spcBef>
                <a:spcPts val="1200"/>
              </a:spcBef>
              <a:buFont typeface="Arial" panose="020B0604020202020204" pitchFamily="34" charset="0"/>
              <a:buChar char="•"/>
              <a:tabLst>
                <a:tab pos="193040" algn="l"/>
              </a:tabLst>
            </a:pPr>
            <a:r>
              <a:rPr lang="en-GB" sz="1800" spc="-65">
                <a:solidFill>
                  <a:schemeClr val="tx1"/>
                </a:solidFill>
                <a:latin typeface="Lato" panose="020F0502020204030203" pitchFamily="34" charset="0"/>
              </a:rPr>
              <a:t>You </a:t>
            </a:r>
            <a:r>
              <a:rPr lang="en-GB" sz="1800" spc="-5">
                <a:solidFill>
                  <a:schemeClr val="tx1"/>
                </a:solidFill>
                <a:latin typeface="Lato" panose="020F0502020204030203" pitchFamily="34" charset="0"/>
              </a:rPr>
              <a:t>can learn and improve  at anything if you put  enough time and </a:t>
            </a:r>
            <a:r>
              <a:rPr lang="en-GB" sz="1800" spc="-10">
                <a:solidFill>
                  <a:schemeClr val="tx1"/>
                </a:solidFill>
                <a:latin typeface="Lato" panose="020F0502020204030203" pitchFamily="34" charset="0"/>
              </a:rPr>
              <a:t>effort  </a:t>
            </a:r>
            <a:r>
              <a:rPr lang="en-GB" sz="1800" spc="-5">
                <a:solidFill>
                  <a:schemeClr val="tx1"/>
                </a:solidFill>
                <a:latin typeface="Lato" panose="020F0502020204030203" pitchFamily="34" charset="0"/>
              </a:rPr>
              <a:t>into</a:t>
            </a:r>
            <a:r>
              <a:rPr lang="en-GB" sz="1800">
                <a:solidFill>
                  <a:schemeClr val="tx1"/>
                </a:solidFill>
                <a:latin typeface="Lato" panose="020F0502020204030203" pitchFamily="34" charset="0"/>
              </a:rPr>
              <a:t> </a:t>
            </a:r>
            <a:r>
              <a:rPr lang="en-GB" sz="1800" spc="-5">
                <a:solidFill>
                  <a:schemeClr val="tx1"/>
                </a:solidFill>
                <a:latin typeface="Lato" panose="020F0502020204030203" pitchFamily="34" charset="0"/>
              </a:rPr>
              <a:t>it.</a:t>
            </a:r>
            <a:endParaRPr lang="en-GB" sz="1800">
              <a:solidFill>
                <a:schemeClr val="tx1"/>
              </a:solidFill>
              <a:latin typeface="Lato" panose="020F0502020204030203" pitchFamily="34" charset="0"/>
            </a:endParaRPr>
          </a:p>
          <a:p>
            <a:pPr marL="192405" marR="5080" indent="-180340">
              <a:lnSpc>
                <a:spcPct val="100000"/>
              </a:lnSpc>
              <a:spcBef>
                <a:spcPts val="1205"/>
              </a:spcBef>
              <a:buFont typeface="Arial" panose="020B0604020202020204" pitchFamily="34" charset="0"/>
              <a:buChar char="•"/>
              <a:tabLst>
                <a:tab pos="193040" algn="l"/>
              </a:tabLst>
            </a:pPr>
            <a:r>
              <a:rPr lang="en-GB" sz="1800" spc="-5">
                <a:solidFill>
                  <a:schemeClr val="tx1"/>
                </a:solidFill>
                <a:latin typeface="Lato" panose="020F0502020204030203" pitchFamily="34" charset="0"/>
              </a:rPr>
              <a:t>If you put your mind to it  you </a:t>
            </a:r>
            <a:r>
              <a:rPr lang="en-GB" sz="1800" spc="-10">
                <a:solidFill>
                  <a:schemeClr val="tx1"/>
                </a:solidFill>
                <a:latin typeface="Lato" panose="020F0502020204030203" pitchFamily="34" charset="0"/>
              </a:rPr>
              <a:t>will </a:t>
            </a:r>
            <a:r>
              <a:rPr lang="en-GB" sz="1800" spc="-5">
                <a:solidFill>
                  <a:schemeClr val="tx1"/>
                </a:solidFill>
                <a:latin typeface="Lato" panose="020F0502020204030203" pitchFamily="34" charset="0"/>
              </a:rPr>
              <a:t>be able to improve:  </a:t>
            </a:r>
            <a:r>
              <a:rPr lang="en-GB" sz="1800" spc="-10">
                <a:solidFill>
                  <a:schemeClr val="tx1"/>
                </a:solidFill>
                <a:latin typeface="Lato" panose="020F0502020204030203" pitchFamily="34" charset="0"/>
              </a:rPr>
              <a:t>ability isn’t something  </a:t>
            </a:r>
            <a:r>
              <a:rPr lang="en-GB" sz="1800" spc="-5">
                <a:solidFill>
                  <a:schemeClr val="tx1"/>
                </a:solidFill>
                <a:latin typeface="Lato" panose="020F0502020204030203" pitchFamily="34" charset="0"/>
              </a:rPr>
              <a:t>you’re born</a:t>
            </a:r>
            <a:r>
              <a:rPr lang="en-GB" sz="1800" spc="35">
                <a:solidFill>
                  <a:schemeClr val="tx1"/>
                </a:solidFill>
                <a:latin typeface="Lato" panose="020F0502020204030203" pitchFamily="34" charset="0"/>
              </a:rPr>
              <a:t> </a:t>
            </a:r>
            <a:r>
              <a:rPr lang="en-GB" sz="1800" spc="-10">
                <a:solidFill>
                  <a:schemeClr val="tx1"/>
                </a:solidFill>
                <a:latin typeface="Lato" panose="020F0502020204030203" pitchFamily="34" charset="0"/>
              </a:rPr>
              <a:t>with.</a:t>
            </a:r>
            <a:endParaRPr lang="en-GB" sz="1800">
              <a:solidFill>
                <a:schemeClr val="tx1"/>
              </a:solidFill>
              <a:latin typeface="Lato" panose="020F0502020204030203" pitchFamily="34" charset="0"/>
            </a:endParaRPr>
          </a:p>
        </p:txBody>
      </p:sp>
      <p:sp>
        <p:nvSpPr>
          <p:cNvPr id="7" name="object 8">
            <a:extLst>
              <a:ext uri="{FF2B5EF4-FFF2-40B4-BE49-F238E27FC236}">
                <a16:creationId xmlns:a16="http://schemas.microsoft.com/office/drawing/2014/main" id="{C2AEC966-78D4-FF30-C730-E45AF70BE02E}"/>
              </a:ext>
            </a:extLst>
          </p:cNvPr>
          <p:cNvSpPr txBox="1">
            <a:spLocks/>
          </p:cNvSpPr>
          <p:nvPr/>
        </p:nvSpPr>
        <p:spPr>
          <a:xfrm>
            <a:off x="1224054" y="3004026"/>
            <a:ext cx="3347946" cy="3086358"/>
          </a:xfrm>
          <a:prstGeom prst="rect">
            <a:avLst/>
          </a:prstGeom>
        </p:spPr>
        <p:txBody>
          <a:bodyPr vert="horz" wrap="square" lIns="0" tIns="12065" rIns="0" bIns="0" rtlCol="0">
            <a:spAutoFit/>
          </a:bodyPr>
          <a:lstStyle>
            <a:lvl1pPr algn="l" rtl="0" eaLnBrk="0" fontAlgn="base" hangingPunct="0">
              <a:lnSpc>
                <a:spcPct val="90000"/>
              </a:lnSpc>
              <a:spcBef>
                <a:spcPct val="20000"/>
              </a:spcBef>
              <a:spcAft>
                <a:spcPct val="0"/>
              </a:spcAft>
              <a:buFont typeface="Arial" panose="020B0604020202020204" pitchFamily="34" charset="0"/>
              <a:defRPr sz="1600" b="0" i="0" kern="1200">
                <a:solidFill>
                  <a:schemeClr val="accent3"/>
                </a:solidFill>
                <a:latin typeface="Gotham Medium" panose="02000604030000020004" pitchFamily="2" charset="0"/>
                <a:ea typeface="+mn-ea"/>
                <a:cs typeface="+mn-cs"/>
              </a:defRPr>
            </a:lvl1pPr>
            <a:lvl2pPr algn="l" rtl="0" eaLnBrk="0" fontAlgn="base" hangingPunct="0">
              <a:lnSpc>
                <a:spcPct val="90000"/>
              </a:lnSpc>
              <a:spcBef>
                <a:spcPct val="20000"/>
              </a:spcBef>
              <a:spcAft>
                <a:spcPct val="0"/>
              </a:spcAft>
              <a:buFont typeface="Arial" panose="020B0604020202020204" pitchFamily="34" charset="0"/>
              <a:defRPr sz="1200" b="0" i="0" kern="1200">
                <a:solidFill>
                  <a:schemeClr val="accent3"/>
                </a:solidFill>
                <a:latin typeface="Gotham Medium" panose="02000604030000020004" pitchFamily="2" charset="0"/>
                <a:ea typeface="+mn-ea"/>
                <a:cs typeface="+mn-cs"/>
              </a:defRPr>
            </a:lvl2pPr>
            <a:lvl3pPr algn="l" rtl="0" eaLnBrk="0" fontAlgn="base" hangingPunct="0">
              <a:lnSpc>
                <a:spcPct val="90000"/>
              </a:lnSpc>
              <a:spcBef>
                <a:spcPct val="20000"/>
              </a:spcBef>
              <a:spcAft>
                <a:spcPct val="0"/>
              </a:spcAft>
              <a:buFont typeface="Arial" panose="020B0604020202020204" pitchFamily="34" charset="0"/>
              <a:defRPr sz="1200" b="0" i="0" kern="1200">
                <a:solidFill>
                  <a:schemeClr val="accent3"/>
                </a:solidFill>
                <a:latin typeface="Gotham Book" panose="02000604040000020004" pitchFamily="2" charset="0"/>
                <a:ea typeface="+mn-ea"/>
                <a:cs typeface="+mn-cs"/>
              </a:defRPr>
            </a:lvl3pPr>
            <a:lvl4pPr algn="l" rtl="0" eaLnBrk="0" fontAlgn="base" hangingPunct="0">
              <a:lnSpc>
                <a:spcPct val="90000"/>
              </a:lnSpc>
              <a:spcBef>
                <a:spcPct val="20000"/>
              </a:spcBef>
              <a:spcAft>
                <a:spcPct val="0"/>
              </a:spcAft>
              <a:buFont typeface="Arial" panose="020B0604020202020204" pitchFamily="34" charset="0"/>
              <a:defRPr sz="900" b="0" i="0" kern="1200">
                <a:solidFill>
                  <a:schemeClr val="accent3"/>
                </a:solidFill>
                <a:latin typeface="Gotham Book" panose="02000604040000020004" pitchFamily="2" charset="0"/>
                <a:ea typeface="+mn-ea"/>
                <a:cs typeface="+mn-cs"/>
              </a:defRPr>
            </a:lvl4pPr>
            <a:lvl5pPr algn="l" rtl="0" eaLnBrk="0" fontAlgn="base" hangingPunct="0">
              <a:lnSpc>
                <a:spcPct val="90000"/>
              </a:lnSpc>
              <a:spcBef>
                <a:spcPct val="20000"/>
              </a:spcBef>
              <a:spcAft>
                <a:spcPct val="0"/>
              </a:spcAft>
              <a:buFont typeface="Arial" panose="020B0604020202020204" pitchFamily="34" charset="0"/>
              <a:defRPr sz="700" b="0" i="0" kern="1200">
                <a:solidFill>
                  <a:schemeClr val="accent3"/>
                </a:solidFill>
                <a:latin typeface="Gotham Book" panose="02000604040000020004" pitchFamily="2"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42950">
              <a:lnSpc>
                <a:spcPct val="100000"/>
              </a:lnSpc>
              <a:spcBef>
                <a:spcPts val="95"/>
              </a:spcBef>
            </a:pPr>
            <a:r>
              <a:rPr lang="en-GB" sz="1800" b="1" spc="-5">
                <a:solidFill>
                  <a:schemeClr val="bg1"/>
                </a:solidFill>
                <a:latin typeface="Lato" panose="020F0502020204030203" pitchFamily="34" charset="0"/>
              </a:rPr>
              <a:t>Fixed</a:t>
            </a:r>
            <a:r>
              <a:rPr lang="en-GB" sz="1800" b="1" spc="5">
                <a:solidFill>
                  <a:schemeClr val="bg1"/>
                </a:solidFill>
                <a:latin typeface="Lato" panose="020F0502020204030203" pitchFamily="34" charset="0"/>
              </a:rPr>
              <a:t> </a:t>
            </a:r>
            <a:r>
              <a:rPr lang="en-GB" sz="1800" b="1" spc="-5">
                <a:solidFill>
                  <a:schemeClr val="bg1"/>
                </a:solidFill>
                <a:latin typeface="Lato" panose="020F0502020204030203" pitchFamily="34" charset="0"/>
              </a:rPr>
              <a:t>Mindset</a:t>
            </a:r>
            <a:endParaRPr lang="en-GB" sz="1800" b="1">
              <a:solidFill>
                <a:schemeClr val="bg1"/>
              </a:solidFill>
              <a:latin typeface="Lato" panose="020F0502020204030203" pitchFamily="34" charset="0"/>
            </a:endParaRPr>
          </a:p>
          <a:p>
            <a:pPr marL="192405" indent="-180340">
              <a:lnSpc>
                <a:spcPct val="100000"/>
              </a:lnSpc>
              <a:spcBef>
                <a:spcPts val="1660"/>
              </a:spcBef>
              <a:buFont typeface="Arial" panose="020B0604020202020204" pitchFamily="34" charset="0"/>
              <a:buChar char="•"/>
              <a:tabLst>
                <a:tab pos="193040" algn="l"/>
              </a:tabLst>
            </a:pPr>
            <a:r>
              <a:rPr lang="en-GB" sz="1800" spc="-40">
                <a:solidFill>
                  <a:schemeClr val="bg1"/>
                </a:solidFill>
                <a:latin typeface="Lato" panose="020F0502020204030203" pitchFamily="34" charset="0"/>
              </a:rPr>
              <a:t>Talent </a:t>
            </a:r>
            <a:r>
              <a:rPr lang="en-GB" sz="1800" spc="-5">
                <a:solidFill>
                  <a:schemeClr val="bg1"/>
                </a:solidFill>
                <a:latin typeface="Lato" panose="020F0502020204030203" pitchFamily="34" charset="0"/>
              </a:rPr>
              <a:t>is</a:t>
            </a:r>
            <a:r>
              <a:rPr lang="en-GB" sz="1800" spc="55">
                <a:solidFill>
                  <a:schemeClr val="bg1"/>
                </a:solidFill>
                <a:latin typeface="Lato" panose="020F0502020204030203" pitchFamily="34" charset="0"/>
              </a:rPr>
              <a:t> </a:t>
            </a:r>
            <a:r>
              <a:rPr lang="en-GB" sz="1800" spc="-5">
                <a:solidFill>
                  <a:schemeClr val="bg1"/>
                </a:solidFill>
                <a:latin typeface="Lato" panose="020F0502020204030203" pitchFamily="34" charset="0"/>
              </a:rPr>
              <a:t>innate.</a:t>
            </a:r>
            <a:endParaRPr lang="en-GB" sz="1800">
              <a:solidFill>
                <a:schemeClr val="bg1"/>
              </a:solidFill>
              <a:latin typeface="Lato" panose="020F0502020204030203" pitchFamily="34" charset="0"/>
            </a:endParaRPr>
          </a:p>
          <a:p>
            <a:pPr marL="192405" indent="-180340">
              <a:lnSpc>
                <a:spcPct val="100000"/>
              </a:lnSpc>
              <a:spcBef>
                <a:spcPts val="1200"/>
              </a:spcBef>
              <a:buFont typeface="Arial" panose="020B0604020202020204" pitchFamily="34" charset="0"/>
              <a:buChar char="•"/>
              <a:tabLst>
                <a:tab pos="193040" algn="l"/>
              </a:tabLst>
            </a:pPr>
            <a:r>
              <a:rPr lang="en-GB" sz="1800" spc="-5">
                <a:solidFill>
                  <a:schemeClr val="bg1"/>
                </a:solidFill>
                <a:latin typeface="Lato" panose="020F0502020204030203" pitchFamily="34" charset="0"/>
              </a:rPr>
              <a:t>Some people </a:t>
            </a:r>
            <a:r>
              <a:rPr lang="en-GB" sz="1800" spc="-10">
                <a:solidFill>
                  <a:schemeClr val="bg1"/>
                </a:solidFill>
                <a:latin typeface="Lato" panose="020F0502020204030203" pitchFamily="34" charset="0"/>
              </a:rPr>
              <a:t>just</a:t>
            </a:r>
            <a:r>
              <a:rPr lang="en-GB" sz="1800" spc="45">
                <a:solidFill>
                  <a:schemeClr val="bg1"/>
                </a:solidFill>
                <a:latin typeface="Lato" panose="020F0502020204030203" pitchFamily="34" charset="0"/>
              </a:rPr>
              <a:t> </a:t>
            </a:r>
            <a:r>
              <a:rPr lang="en-GB" sz="1800" spc="-5">
                <a:solidFill>
                  <a:schemeClr val="bg1"/>
                </a:solidFill>
                <a:latin typeface="Lato" panose="020F0502020204030203" pitchFamily="34" charset="0"/>
              </a:rPr>
              <a:t>can’t</a:t>
            </a:r>
            <a:endParaRPr lang="en-GB" sz="1800">
              <a:solidFill>
                <a:schemeClr val="bg1"/>
              </a:solidFill>
              <a:latin typeface="Lato" panose="020F0502020204030203" pitchFamily="34" charset="0"/>
            </a:endParaRPr>
          </a:p>
          <a:p>
            <a:pPr marL="192405" marR="5080">
              <a:lnSpc>
                <a:spcPct val="100000"/>
              </a:lnSpc>
            </a:pPr>
            <a:r>
              <a:rPr lang="en-GB" sz="1800" spc="-5">
                <a:solidFill>
                  <a:schemeClr val="bg1"/>
                </a:solidFill>
                <a:latin typeface="Lato" panose="020F0502020204030203" pitchFamily="34" charset="0"/>
              </a:rPr>
              <a:t>do certain things: they need  to accept that and find  something else they can</a:t>
            </a:r>
            <a:r>
              <a:rPr lang="en-GB" sz="1800" spc="50">
                <a:solidFill>
                  <a:schemeClr val="bg1"/>
                </a:solidFill>
                <a:latin typeface="Lato" panose="020F0502020204030203" pitchFamily="34" charset="0"/>
              </a:rPr>
              <a:t> </a:t>
            </a:r>
            <a:r>
              <a:rPr lang="en-GB" sz="1800" spc="-5">
                <a:solidFill>
                  <a:schemeClr val="bg1"/>
                </a:solidFill>
                <a:latin typeface="Lato" panose="020F0502020204030203" pitchFamily="34" charset="0"/>
              </a:rPr>
              <a:t>do.</a:t>
            </a:r>
            <a:endParaRPr lang="en-GB" sz="1800">
              <a:solidFill>
                <a:schemeClr val="bg1"/>
              </a:solidFill>
              <a:latin typeface="Lato" panose="020F0502020204030203" pitchFamily="34" charset="0"/>
            </a:endParaRPr>
          </a:p>
          <a:p>
            <a:pPr marL="192405" marR="31115" indent="-180340">
              <a:lnSpc>
                <a:spcPct val="100000"/>
              </a:lnSpc>
              <a:spcBef>
                <a:spcPts val="1205"/>
              </a:spcBef>
              <a:buFont typeface="Arial" panose="020B0604020202020204" pitchFamily="34" charset="0"/>
              <a:buChar char="•"/>
              <a:tabLst>
                <a:tab pos="193040" algn="l"/>
              </a:tabLst>
            </a:pPr>
            <a:r>
              <a:rPr lang="en-GB" sz="1800" spc="-5">
                <a:solidFill>
                  <a:schemeClr val="bg1"/>
                </a:solidFill>
                <a:latin typeface="Lato" panose="020F0502020204030203" pitchFamily="34" charset="0"/>
              </a:rPr>
              <a:t>There is no point in trying to  improve if you aren’t born  </a:t>
            </a:r>
            <a:r>
              <a:rPr lang="en-GB" sz="1800" spc="-10">
                <a:solidFill>
                  <a:schemeClr val="bg1"/>
                </a:solidFill>
                <a:latin typeface="Lato" panose="020F0502020204030203" pitchFamily="34" charset="0"/>
              </a:rPr>
              <a:t>with</a:t>
            </a:r>
            <a:r>
              <a:rPr lang="en-GB" sz="1800" spc="15">
                <a:solidFill>
                  <a:schemeClr val="bg1"/>
                </a:solidFill>
                <a:latin typeface="Lato" panose="020F0502020204030203" pitchFamily="34" charset="0"/>
              </a:rPr>
              <a:t> </a:t>
            </a:r>
            <a:r>
              <a:rPr lang="en-GB" sz="1800" spc="-20">
                <a:solidFill>
                  <a:schemeClr val="bg1"/>
                </a:solidFill>
                <a:latin typeface="Lato" panose="020F0502020204030203" pitchFamily="34" charset="0"/>
              </a:rPr>
              <a:t>ability.</a:t>
            </a:r>
            <a:endParaRPr lang="en-GB" sz="1800">
              <a:solidFill>
                <a:schemeClr val="bg1"/>
              </a:solidFill>
              <a:latin typeface="Lato" panose="020F0502020204030203" pitchFamily="34" charset="0"/>
            </a:endParaRPr>
          </a:p>
        </p:txBody>
      </p:sp>
    </p:spTree>
    <p:extLst>
      <p:ext uri="{BB962C8B-B14F-4D97-AF65-F5344CB8AC3E}">
        <p14:creationId xmlns:p14="http://schemas.microsoft.com/office/powerpoint/2010/main" val="1316079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Impact of a fixed mindset</a:t>
            </a:r>
          </a:p>
        </p:txBody>
      </p:sp>
      <p:sp>
        <p:nvSpPr>
          <p:cNvPr id="10" name="TextBox 9">
            <a:extLst>
              <a:ext uri="{FF2B5EF4-FFF2-40B4-BE49-F238E27FC236}">
                <a16:creationId xmlns:a16="http://schemas.microsoft.com/office/drawing/2014/main" id="{30E26E7C-000B-548D-DD09-6A8EB7462D12}"/>
              </a:ext>
            </a:extLst>
          </p:cNvPr>
          <p:cNvSpPr txBox="1"/>
          <p:nvPr/>
        </p:nvSpPr>
        <p:spPr>
          <a:xfrm>
            <a:off x="768748" y="2121448"/>
            <a:ext cx="7054215" cy="3416320"/>
          </a:xfrm>
          <a:prstGeom prst="rect">
            <a:avLst/>
          </a:prstGeom>
          <a:noFill/>
        </p:spPr>
        <p:txBody>
          <a:bodyPr wrap="square" rtlCol="0">
            <a:spAutoFit/>
          </a:bodyPr>
          <a:lstStyle/>
          <a:p>
            <a:r>
              <a:rPr lang="en-GB" spc="-5">
                <a:latin typeface="Lato" panose="020F0502020204030203" pitchFamily="34" charset="0"/>
                <a:ea typeface="+mj-ea"/>
                <a:cs typeface="Arial"/>
              </a:rPr>
              <a:t>If a learner has a fixed mindset and experiences a setback….</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Psychological interpretation</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Behavioural response</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Learning outcome </a:t>
            </a:r>
          </a:p>
        </p:txBody>
      </p:sp>
      <p:sp>
        <p:nvSpPr>
          <p:cNvPr id="19" name="Thought Bubble: Cloud 18">
            <a:extLst>
              <a:ext uri="{FF2B5EF4-FFF2-40B4-BE49-F238E27FC236}">
                <a16:creationId xmlns:a16="http://schemas.microsoft.com/office/drawing/2014/main" id="{D87841B2-9171-285E-E32C-940CC94318A8}"/>
              </a:ext>
            </a:extLst>
          </p:cNvPr>
          <p:cNvSpPr/>
          <p:nvPr/>
        </p:nvSpPr>
        <p:spPr>
          <a:xfrm>
            <a:off x="4432663" y="2541245"/>
            <a:ext cx="4450080" cy="1158746"/>
          </a:xfrm>
          <a:prstGeom prst="cloudCallout">
            <a:avLst/>
          </a:prstGeom>
          <a:solidFill>
            <a:srgbClr val="00304A"/>
          </a:solidFill>
          <a:ln>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Lato" panose="020F0502020204030203" pitchFamily="34" charset="0"/>
              </a:rPr>
              <a:t>I can’t do this and I’ll never get it.</a:t>
            </a:r>
          </a:p>
        </p:txBody>
      </p:sp>
      <p:sp>
        <p:nvSpPr>
          <p:cNvPr id="21" name="TextBox 20">
            <a:extLst>
              <a:ext uri="{FF2B5EF4-FFF2-40B4-BE49-F238E27FC236}">
                <a16:creationId xmlns:a16="http://schemas.microsoft.com/office/drawing/2014/main" id="{9CA92A20-45B3-5A51-B2DC-A2744C57916B}"/>
              </a:ext>
            </a:extLst>
          </p:cNvPr>
          <p:cNvSpPr txBox="1"/>
          <p:nvPr/>
        </p:nvSpPr>
        <p:spPr>
          <a:xfrm>
            <a:off x="4654731" y="4024454"/>
            <a:ext cx="4005943" cy="1754326"/>
          </a:xfrm>
          <a:prstGeom prst="rect">
            <a:avLst/>
          </a:prstGeom>
          <a:noFill/>
        </p:spPr>
        <p:txBody>
          <a:bodyPr wrap="square">
            <a:spAutoFit/>
          </a:bodyPr>
          <a:lstStyle/>
          <a:p>
            <a:pPr algn="ctr"/>
            <a:r>
              <a:rPr lang="en-GB" spc="-5">
                <a:latin typeface="Lato" panose="020F0502020204030203" pitchFamily="34" charset="0"/>
                <a:ea typeface="+mj-ea"/>
                <a:cs typeface="Arial"/>
              </a:rPr>
              <a:t>Decreased effort and greater use of negative strategies</a:t>
            </a:r>
          </a:p>
          <a:p>
            <a:pPr algn="ctr"/>
            <a:endParaRPr lang="en-GB" spc="-5">
              <a:latin typeface="Lato" panose="020F0502020204030203" pitchFamily="34" charset="0"/>
              <a:ea typeface="+mj-ea"/>
              <a:cs typeface="Arial"/>
            </a:endParaRPr>
          </a:p>
          <a:p>
            <a:pPr algn="ctr"/>
            <a:endParaRPr lang="en-GB" spc="-5">
              <a:latin typeface="Lato" panose="020F0502020204030203" pitchFamily="34" charset="0"/>
              <a:ea typeface="+mj-ea"/>
              <a:cs typeface="Arial"/>
            </a:endParaRPr>
          </a:p>
          <a:p>
            <a:pPr algn="ctr"/>
            <a:r>
              <a:rPr lang="en-GB" spc="-5">
                <a:latin typeface="Lato" panose="020F0502020204030203" pitchFamily="34" charset="0"/>
                <a:ea typeface="+mj-ea"/>
                <a:cs typeface="Arial"/>
              </a:rPr>
              <a:t>Decreased engagement and performance</a:t>
            </a:r>
          </a:p>
        </p:txBody>
      </p:sp>
    </p:spTree>
    <p:extLst>
      <p:ext uri="{BB962C8B-B14F-4D97-AF65-F5344CB8AC3E}">
        <p14:creationId xmlns:p14="http://schemas.microsoft.com/office/powerpoint/2010/main" val="187188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Impact of a growth mindset</a:t>
            </a:r>
          </a:p>
        </p:txBody>
      </p:sp>
      <p:sp>
        <p:nvSpPr>
          <p:cNvPr id="10" name="TextBox 9">
            <a:extLst>
              <a:ext uri="{FF2B5EF4-FFF2-40B4-BE49-F238E27FC236}">
                <a16:creationId xmlns:a16="http://schemas.microsoft.com/office/drawing/2014/main" id="{30E26E7C-000B-548D-DD09-6A8EB7462D12}"/>
              </a:ext>
            </a:extLst>
          </p:cNvPr>
          <p:cNvSpPr txBox="1"/>
          <p:nvPr/>
        </p:nvSpPr>
        <p:spPr>
          <a:xfrm>
            <a:off x="768748" y="2121448"/>
            <a:ext cx="7054215" cy="3416320"/>
          </a:xfrm>
          <a:prstGeom prst="rect">
            <a:avLst/>
          </a:prstGeom>
          <a:noFill/>
        </p:spPr>
        <p:txBody>
          <a:bodyPr wrap="square" rtlCol="0">
            <a:spAutoFit/>
          </a:bodyPr>
          <a:lstStyle/>
          <a:p>
            <a:r>
              <a:rPr lang="en-GB" spc="-5">
                <a:latin typeface="Lato" panose="020F0502020204030203" pitchFamily="34" charset="0"/>
                <a:ea typeface="+mj-ea"/>
                <a:cs typeface="Arial"/>
              </a:rPr>
              <a:t>If a learner has a growth mindset and experiences the same setback….</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Psychological interpretation</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Behavioural response</a:t>
            </a: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endParaRPr lang="en-GB" spc="-5">
              <a:latin typeface="Lato" panose="020F0502020204030203" pitchFamily="34" charset="0"/>
              <a:ea typeface="+mj-ea"/>
              <a:cs typeface="Arial"/>
            </a:endParaRPr>
          </a:p>
          <a:p>
            <a:r>
              <a:rPr lang="en-GB" spc="-5">
                <a:latin typeface="Lato" panose="020F0502020204030203" pitchFamily="34" charset="0"/>
                <a:ea typeface="+mj-ea"/>
                <a:cs typeface="Arial"/>
              </a:rPr>
              <a:t>Learning outcome </a:t>
            </a:r>
          </a:p>
        </p:txBody>
      </p:sp>
      <p:sp>
        <p:nvSpPr>
          <p:cNvPr id="19" name="Thought Bubble: Cloud 18">
            <a:extLst>
              <a:ext uri="{FF2B5EF4-FFF2-40B4-BE49-F238E27FC236}">
                <a16:creationId xmlns:a16="http://schemas.microsoft.com/office/drawing/2014/main" id="{D87841B2-9171-285E-E32C-940CC94318A8}"/>
              </a:ext>
            </a:extLst>
          </p:cNvPr>
          <p:cNvSpPr/>
          <p:nvPr/>
        </p:nvSpPr>
        <p:spPr>
          <a:xfrm>
            <a:off x="4432663" y="2541245"/>
            <a:ext cx="4450080" cy="1158746"/>
          </a:xfrm>
          <a:prstGeom prst="cloudCallout">
            <a:avLst/>
          </a:prstGeom>
          <a:solidFill>
            <a:srgbClr val="00304A"/>
          </a:solidFill>
          <a:ln>
            <a:solidFill>
              <a:srgbClr val="00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Lato" panose="020F0502020204030203" pitchFamily="34" charset="0"/>
              </a:rPr>
              <a:t>I need to find a different way to do this and try again.</a:t>
            </a:r>
          </a:p>
        </p:txBody>
      </p:sp>
      <p:sp>
        <p:nvSpPr>
          <p:cNvPr id="21" name="TextBox 20">
            <a:extLst>
              <a:ext uri="{FF2B5EF4-FFF2-40B4-BE49-F238E27FC236}">
                <a16:creationId xmlns:a16="http://schemas.microsoft.com/office/drawing/2014/main" id="{9CA92A20-45B3-5A51-B2DC-A2744C57916B}"/>
              </a:ext>
            </a:extLst>
          </p:cNvPr>
          <p:cNvSpPr txBox="1"/>
          <p:nvPr/>
        </p:nvSpPr>
        <p:spPr>
          <a:xfrm>
            <a:off x="4654731" y="4024454"/>
            <a:ext cx="4005943" cy="1754326"/>
          </a:xfrm>
          <a:prstGeom prst="rect">
            <a:avLst/>
          </a:prstGeom>
          <a:noFill/>
        </p:spPr>
        <p:txBody>
          <a:bodyPr wrap="square">
            <a:spAutoFit/>
          </a:bodyPr>
          <a:lstStyle/>
          <a:p>
            <a:pPr algn="ctr"/>
            <a:r>
              <a:rPr lang="en-GB" spc="-5">
                <a:latin typeface="Lato" panose="020F0502020204030203" pitchFamily="34" charset="0"/>
                <a:ea typeface="+mj-ea"/>
                <a:cs typeface="Arial"/>
              </a:rPr>
              <a:t>Increased effort and use of positive strategies</a:t>
            </a:r>
          </a:p>
          <a:p>
            <a:pPr algn="ctr"/>
            <a:endParaRPr lang="en-GB" spc="-5">
              <a:latin typeface="Lato" panose="020F0502020204030203" pitchFamily="34" charset="0"/>
              <a:ea typeface="+mj-ea"/>
              <a:cs typeface="Arial"/>
            </a:endParaRPr>
          </a:p>
          <a:p>
            <a:pPr algn="ctr"/>
            <a:endParaRPr lang="en-GB" spc="-5">
              <a:latin typeface="Lato" panose="020F0502020204030203" pitchFamily="34" charset="0"/>
              <a:ea typeface="+mj-ea"/>
              <a:cs typeface="Arial"/>
            </a:endParaRPr>
          </a:p>
          <a:p>
            <a:pPr algn="ctr"/>
            <a:r>
              <a:rPr lang="en-GB" spc="-5">
                <a:latin typeface="Lato" panose="020F0502020204030203" pitchFamily="34" charset="0"/>
                <a:ea typeface="+mj-ea"/>
                <a:cs typeface="Arial"/>
              </a:rPr>
              <a:t>Increased engagement and performance</a:t>
            </a:r>
          </a:p>
        </p:txBody>
      </p:sp>
    </p:spTree>
    <p:extLst>
      <p:ext uri="{BB962C8B-B14F-4D97-AF65-F5344CB8AC3E}">
        <p14:creationId xmlns:p14="http://schemas.microsoft.com/office/powerpoint/2010/main" val="1976952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Persistence</a:t>
            </a:r>
          </a:p>
        </p:txBody>
      </p:sp>
      <p:sp>
        <p:nvSpPr>
          <p:cNvPr id="4" name="Text Placeholder 2">
            <a:extLst>
              <a:ext uri="{FF2B5EF4-FFF2-40B4-BE49-F238E27FC236}">
                <a16:creationId xmlns:a16="http://schemas.microsoft.com/office/drawing/2014/main" id="{94F254F5-9AE6-6424-922F-79A1AF2659B8}"/>
              </a:ext>
            </a:extLst>
          </p:cNvPr>
          <p:cNvSpPr>
            <a:spLocks noGrp="1"/>
          </p:cNvSpPr>
          <p:nvPr>
            <p:ph type="body" sz="quarter" idx="10"/>
          </p:nvPr>
        </p:nvSpPr>
        <p:spPr>
          <a:xfrm>
            <a:off x="728928" y="2209642"/>
            <a:ext cx="7985343" cy="3948871"/>
          </a:xfrm>
        </p:spPr>
        <p:txBody>
          <a:bodyPr/>
          <a:lstStyle/>
          <a:p>
            <a:pPr>
              <a:spcAft>
                <a:spcPts val="1200"/>
              </a:spcAft>
            </a:pPr>
            <a:r>
              <a:rPr lang="en-GB" sz="2400" b="0"/>
              <a:t>Think of something, other than maths, that you have struggled with.</a:t>
            </a:r>
          </a:p>
          <a:p>
            <a:pPr>
              <a:spcAft>
                <a:spcPts val="1200"/>
              </a:spcAft>
            </a:pPr>
            <a:endParaRPr lang="en-GB" sz="2400" b="0"/>
          </a:p>
          <a:p>
            <a:pPr marL="342900" indent="-342900">
              <a:spcAft>
                <a:spcPts val="1200"/>
              </a:spcAft>
              <a:buFont typeface="Arial" panose="020B0604020202020204" pitchFamily="34" charset="0"/>
              <a:buChar char="•"/>
            </a:pPr>
            <a:r>
              <a:rPr lang="en-GB" sz="2400" b="0">
                <a:latin typeface="Lato" panose="020F0502020204030203" pitchFamily="34" charset="77"/>
              </a:rPr>
              <a:t>How did </a:t>
            </a:r>
            <a:r>
              <a:rPr lang="en-GB" sz="2400" b="0"/>
              <a:t>this make you feel?</a:t>
            </a:r>
          </a:p>
          <a:p>
            <a:pPr marL="342900" indent="-342900">
              <a:spcAft>
                <a:spcPts val="1200"/>
              </a:spcAft>
              <a:buFont typeface="Arial" panose="020B0604020202020204" pitchFamily="34" charset="0"/>
              <a:buChar char="•"/>
            </a:pPr>
            <a:r>
              <a:rPr lang="en-GB" sz="2400" b="0">
                <a:latin typeface="Lato" panose="020F0502020204030203" pitchFamily="34" charset="77"/>
              </a:rPr>
              <a:t>What steps </a:t>
            </a:r>
            <a:r>
              <a:rPr lang="en-GB" sz="2400" b="0"/>
              <a:t>did you take to overcome the difficulties?</a:t>
            </a:r>
          </a:p>
          <a:p>
            <a:pPr marL="342900" indent="-342900">
              <a:spcAft>
                <a:spcPts val="1200"/>
              </a:spcAft>
              <a:buFont typeface="Arial" panose="020B0604020202020204" pitchFamily="34" charset="0"/>
              <a:buChar char="•"/>
            </a:pPr>
            <a:r>
              <a:rPr lang="en-GB" sz="2400" b="0">
                <a:latin typeface="Lato" panose="020F0502020204030203" pitchFamily="34" charset="77"/>
              </a:rPr>
              <a:t>Wh</a:t>
            </a:r>
            <a:r>
              <a:rPr lang="en-GB" sz="2400" b="0"/>
              <a:t>y didn’t you give up?</a:t>
            </a:r>
            <a:endParaRPr lang="en-GB" sz="2400">
              <a:latin typeface="Lato" panose="020F0502020204030203" pitchFamily="34" charset="77"/>
            </a:endParaRPr>
          </a:p>
        </p:txBody>
      </p:sp>
    </p:spTree>
    <p:extLst>
      <p:ext uri="{BB962C8B-B14F-4D97-AF65-F5344CB8AC3E}">
        <p14:creationId xmlns:p14="http://schemas.microsoft.com/office/powerpoint/2010/main" val="27907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Establishing a habit</a:t>
            </a:r>
          </a:p>
        </p:txBody>
      </p:sp>
      <p:sp>
        <p:nvSpPr>
          <p:cNvPr id="4" name="Text Placeholder 2">
            <a:extLst>
              <a:ext uri="{FF2B5EF4-FFF2-40B4-BE49-F238E27FC236}">
                <a16:creationId xmlns:a16="http://schemas.microsoft.com/office/drawing/2014/main" id="{94F254F5-9AE6-6424-922F-79A1AF2659B8}"/>
              </a:ext>
            </a:extLst>
          </p:cNvPr>
          <p:cNvSpPr>
            <a:spLocks noGrp="1"/>
          </p:cNvSpPr>
          <p:nvPr>
            <p:ph type="body" sz="quarter" idx="10"/>
          </p:nvPr>
        </p:nvSpPr>
        <p:spPr>
          <a:xfrm>
            <a:off x="728928" y="2340271"/>
            <a:ext cx="7985343" cy="3948871"/>
          </a:xfrm>
        </p:spPr>
        <p:txBody>
          <a:bodyPr/>
          <a:lstStyle/>
          <a:p>
            <a:pPr marL="342900" indent="-342900">
              <a:spcAft>
                <a:spcPts val="1800"/>
              </a:spcAft>
              <a:buFont typeface="Arial" panose="020B0604020202020204" pitchFamily="34" charset="0"/>
              <a:buChar char="•"/>
            </a:pPr>
            <a:r>
              <a:rPr lang="en-GB" sz="2400" b="0"/>
              <a:t>Keep in mind </a:t>
            </a:r>
            <a:r>
              <a:rPr lang="en-GB" sz="2400" b="0" i="1"/>
              <a:t>why </a:t>
            </a:r>
            <a:r>
              <a:rPr lang="en-GB" sz="2400" b="0"/>
              <a:t>you want to improve your numeracy and </a:t>
            </a:r>
            <a:r>
              <a:rPr lang="en-GB" sz="2400" b="0" i="1"/>
              <a:t>how </a:t>
            </a:r>
            <a:r>
              <a:rPr lang="en-GB" sz="2400" b="0"/>
              <a:t>it will benefit you</a:t>
            </a:r>
          </a:p>
          <a:p>
            <a:pPr marL="342900" indent="-342900">
              <a:spcAft>
                <a:spcPts val="1800"/>
              </a:spcAft>
              <a:buFont typeface="Arial" panose="020B0604020202020204" pitchFamily="34" charset="0"/>
              <a:buChar char="•"/>
            </a:pPr>
            <a:r>
              <a:rPr lang="en-GB" sz="2400" b="0">
                <a:latin typeface="Lato" panose="020F0502020204030203" pitchFamily="34" charset="77"/>
              </a:rPr>
              <a:t>Keep it small – a little bit every day</a:t>
            </a:r>
          </a:p>
          <a:p>
            <a:pPr marL="342900" indent="-342900">
              <a:spcAft>
                <a:spcPts val="1800"/>
              </a:spcAft>
              <a:buFont typeface="Arial" panose="020B0604020202020204" pitchFamily="34" charset="0"/>
              <a:buChar char="•"/>
            </a:pPr>
            <a:r>
              <a:rPr lang="en-GB" sz="2400" b="0"/>
              <a:t>Anchor your new habit to an established routine</a:t>
            </a:r>
          </a:p>
          <a:p>
            <a:pPr marL="342900" indent="-342900">
              <a:spcAft>
                <a:spcPts val="1800"/>
              </a:spcAft>
              <a:buFont typeface="Arial" panose="020B0604020202020204" pitchFamily="34" charset="0"/>
              <a:buChar char="•"/>
            </a:pPr>
            <a:r>
              <a:rPr lang="en-GB" sz="2400" b="0">
                <a:latin typeface="Lato" panose="020F0502020204030203" pitchFamily="34" charset="77"/>
              </a:rPr>
              <a:t>Be consi</a:t>
            </a:r>
            <a:r>
              <a:rPr lang="en-GB" sz="2400" b="0"/>
              <a:t>stent, not perfect</a:t>
            </a:r>
            <a:endParaRPr lang="en-GB" sz="2400">
              <a:latin typeface="Lato" panose="020F0502020204030203" pitchFamily="34" charset="77"/>
            </a:endParaRPr>
          </a:p>
        </p:txBody>
      </p:sp>
    </p:spTree>
    <p:extLst>
      <p:ext uri="{BB962C8B-B14F-4D97-AF65-F5344CB8AC3E}">
        <p14:creationId xmlns:p14="http://schemas.microsoft.com/office/powerpoint/2010/main" val="111118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Programme Objective</a:t>
            </a:r>
          </a:p>
        </p:txBody>
      </p:sp>
      <p:sp>
        <p:nvSpPr>
          <p:cNvPr id="3" name="Text Placeholder 2">
            <a:extLst>
              <a:ext uri="{FF2B5EF4-FFF2-40B4-BE49-F238E27FC236}">
                <a16:creationId xmlns:a16="http://schemas.microsoft.com/office/drawing/2014/main" id="{F05DC127-8E4B-A56D-4184-E7FE49E5D351}"/>
              </a:ext>
            </a:extLst>
          </p:cNvPr>
          <p:cNvSpPr>
            <a:spLocks noGrp="1"/>
          </p:cNvSpPr>
          <p:nvPr>
            <p:ph type="body" sz="quarter" idx="10"/>
          </p:nvPr>
        </p:nvSpPr>
        <p:spPr>
          <a:xfrm>
            <a:off x="781800" y="3247053"/>
            <a:ext cx="7886337" cy="1627872"/>
          </a:xfrm>
        </p:spPr>
        <p:txBody>
          <a:bodyPr/>
          <a:lstStyle/>
          <a:p>
            <a:pPr algn="l" rtl="0" fontAlgn="base"/>
            <a:r>
              <a:rPr lang="en-GB" sz="3200" b="0" i="0" u="none" strike="noStrike">
                <a:solidFill>
                  <a:srgbClr val="000000"/>
                </a:solidFill>
                <a:effectLst/>
                <a:latin typeface="Lato" panose="020F0502020204030203" pitchFamily="34" charset="0"/>
              </a:rPr>
              <a:t>To give you the knowledge and skills to support colleagues to improve thei</a:t>
            </a:r>
            <a:r>
              <a:rPr lang="en-GB" sz="3200" b="0">
                <a:solidFill>
                  <a:srgbClr val="000000"/>
                </a:solidFill>
                <a:latin typeface="Lato" panose="020F0502020204030203" pitchFamily="34" charset="0"/>
              </a:rPr>
              <a:t>r skills and confidence with numbers.</a:t>
            </a:r>
            <a:endParaRPr lang="en-GB" sz="3200">
              <a:latin typeface="Lato" panose="020F0502020204030203" pitchFamily="34" charset="0"/>
            </a:endParaRPr>
          </a:p>
        </p:txBody>
      </p:sp>
    </p:spTree>
    <p:extLst>
      <p:ext uri="{BB962C8B-B14F-4D97-AF65-F5344CB8AC3E}">
        <p14:creationId xmlns:p14="http://schemas.microsoft.com/office/powerpoint/2010/main" val="209287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Session 1 Objectives</a:t>
            </a:r>
          </a:p>
        </p:txBody>
      </p:sp>
      <p:sp>
        <p:nvSpPr>
          <p:cNvPr id="3" name="Text Placeholder 2">
            <a:extLst>
              <a:ext uri="{FF2B5EF4-FFF2-40B4-BE49-F238E27FC236}">
                <a16:creationId xmlns:a16="http://schemas.microsoft.com/office/drawing/2014/main" id="{F05DC127-8E4B-A56D-4184-E7FE49E5D351}"/>
              </a:ext>
            </a:extLst>
          </p:cNvPr>
          <p:cNvSpPr>
            <a:spLocks noGrp="1"/>
          </p:cNvSpPr>
          <p:nvPr>
            <p:ph type="body" sz="quarter" idx="10"/>
          </p:nvPr>
        </p:nvSpPr>
        <p:spPr>
          <a:xfrm>
            <a:off x="791131" y="2232340"/>
            <a:ext cx="7886337" cy="3948871"/>
          </a:xfrm>
        </p:spPr>
        <p:txBody>
          <a:bodyPr lIns="91440" tIns="45720" rIns="91440" bIns="45720" anchor="t"/>
          <a:lstStyle/>
          <a:p>
            <a:pPr algn="l" rtl="0" fontAlgn="base">
              <a:spcAft>
                <a:spcPts val="600"/>
              </a:spcAft>
              <a:buFont typeface="Arial" panose="020B0604020202020204" pitchFamily="34" charset="0"/>
              <a:buChar char="•"/>
            </a:pPr>
            <a:r>
              <a:rPr lang="en-GB" sz="2000" b="0" i="0" u="none" strike="noStrike">
                <a:effectLst/>
                <a:latin typeface="Lato" panose="020F0502020204030203" pitchFamily="34" charset="0"/>
              </a:rPr>
              <a:t>Understand the extent of the numeracy issue in the UK and the reasons for it</a:t>
            </a:r>
            <a:r>
              <a:rPr lang="en-US" sz="2000" b="0" i="0">
                <a:effectLst/>
                <a:latin typeface="Lato" panose="020F0502020204030203" pitchFamily="34" charset="0"/>
              </a:rPr>
              <a:t>​</a:t>
            </a:r>
          </a:p>
          <a:p>
            <a:pPr algn="l" rtl="0" fontAlgn="base">
              <a:spcAft>
                <a:spcPts val="600"/>
              </a:spcAft>
              <a:buFont typeface="Arial" panose="020B0604020202020204" pitchFamily="34" charset="0"/>
              <a:buChar char="•"/>
            </a:pPr>
            <a:r>
              <a:rPr lang="en-GB" sz="2000" b="0" i="0" u="none" strike="noStrike">
                <a:effectLst/>
                <a:latin typeface="Lato"/>
                <a:ea typeface="Lato"/>
                <a:cs typeface="Rubik Medium"/>
              </a:rPr>
              <a:t>Describe how poor numeracy affects </a:t>
            </a:r>
            <a:r>
              <a:rPr lang="en-GB" sz="2000" b="0">
                <a:latin typeface="Lato"/>
                <a:ea typeface="Lato"/>
                <a:cs typeface="Rubik Medium"/>
              </a:rPr>
              <a:t>individuals</a:t>
            </a:r>
            <a:r>
              <a:rPr lang="en-GB" sz="2000" b="0" i="0" u="none" strike="noStrike">
                <a:effectLst/>
                <a:latin typeface="Lato"/>
                <a:ea typeface="Lato"/>
                <a:cs typeface="Rubik Medium"/>
              </a:rPr>
              <a:t> and workplace</a:t>
            </a:r>
            <a:r>
              <a:rPr lang="en-US" sz="2000" b="0" i="0">
                <a:effectLst/>
                <a:latin typeface="Lato"/>
                <a:ea typeface="Lato"/>
                <a:cs typeface="Rubik Medium"/>
              </a:rPr>
              <a:t>​</a:t>
            </a:r>
            <a:r>
              <a:rPr lang="en-US" sz="2000" b="0">
                <a:latin typeface="Lato"/>
                <a:ea typeface="Lato"/>
                <a:cs typeface="Rubik Medium"/>
              </a:rPr>
              <a:t>s</a:t>
            </a:r>
            <a:endParaRPr lang="en-US" sz="2000" b="0" i="0">
              <a:effectLst/>
              <a:latin typeface="Lato"/>
              <a:ea typeface="Lato"/>
              <a:cs typeface="Rubik Medium"/>
            </a:endParaRPr>
          </a:p>
          <a:p>
            <a:pPr algn="l" rtl="0" fontAlgn="base">
              <a:spcAft>
                <a:spcPts val="600"/>
              </a:spcAft>
              <a:buFont typeface="Arial" panose="020B0604020202020204" pitchFamily="34" charset="0"/>
              <a:buChar char="•"/>
            </a:pPr>
            <a:r>
              <a:rPr lang="en-GB" sz="2000" b="0" i="0" u="none" strike="noStrike">
                <a:effectLst/>
                <a:latin typeface="Lato" panose="020F0502020204030203" pitchFamily="34" charset="0"/>
              </a:rPr>
              <a:t>Describe what maths anxiety is and how it affects individuals</a:t>
            </a:r>
            <a:r>
              <a:rPr lang="en-US" sz="2000" b="0" i="0">
                <a:effectLst/>
                <a:latin typeface="Lato" panose="020F0502020204030203" pitchFamily="34" charset="0"/>
              </a:rPr>
              <a:t>​</a:t>
            </a:r>
          </a:p>
          <a:p>
            <a:pPr algn="l" rtl="0" fontAlgn="base">
              <a:spcAft>
                <a:spcPts val="600"/>
              </a:spcAft>
              <a:buFont typeface="Arial" panose="020B0604020202020204" pitchFamily="34" charset="0"/>
              <a:buChar char="•"/>
            </a:pPr>
            <a:r>
              <a:rPr lang="en-GB" sz="2000" b="0" i="0" u="none" strike="noStrike">
                <a:effectLst/>
                <a:latin typeface="Lato" panose="020F0502020204030203" pitchFamily="34" charset="0"/>
              </a:rPr>
              <a:t>Understand a positive attitudinal approach to maths learning for low confidence adults</a:t>
            </a:r>
            <a:r>
              <a:rPr lang="en-US" sz="2000" b="0" i="0">
                <a:effectLst/>
                <a:latin typeface="Lato" panose="020F0502020204030203" pitchFamily="34" charset="0"/>
              </a:rPr>
              <a:t>​</a:t>
            </a:r>
          </a:p>
          <a:p>
            <a:pPr algn="l" rtl="0" fontAlgn="base">
              <a:spcAft>
                <a:spcPts val="600"/>
              </a:spcAft>
              <a:buFont typeface="Arial" panose="020B0604020202020204" pitchFamily="34" charset="0"/>
              <a:buChar char="•"/>
            </a:pPr>
            <a:r>
              <a:rPr lang="en-GB" sz="2000" b="0" i="0" u="none" strike="noStrike">
                <a:effectLst/>
                <a:latin typeface="Lato" panose="020F0502020204030203" pitchFamily="34" charset="0"/>
              </a:rPr>
              <a:t>Understand the value of numeracy in everyday lives</a:t>
            </a:r>
            <a:r>
              <a:rPr lang="en-US" sz="2000" b="0" i="0">
                <a:effectLst/>
                <a:latin typeface="Lato" panose="020F0502020204030203" pitchFamily="34" charset="0"/>
              </a:rPr>
              <a:t>​</a:t>
            </a:r>
          </a:p>
          <a:p>
            <a:pPr algn="l" rtl="0" fontAlgn="base">
              <a:spcAft>
                <a:spcPts val="600"/>
              </a:spcAft>
              <a:buFont typeface="Arial" panose="020B0604020202020204" pitchFamily="34" charset="0"/>
              <a:buChar char="•"/>
            </a:pPr>
            <a:r>
              <a:rPr lang="en-GB" sz="2000" b="0" i="0" u="none" strike="noStrike">
                <a:effectLst/>
                <a:latin typeface="Lato" panose="020F0502020204030203" pitchFamily="34" charset="0"/>
              </a:rPr>
              <a:t>Understand myths that prevail around maths and feel more confident to encourage learners to think differently about them</a:t>
            </a:r>
            <a:endParaRPr lang="en-US" sz="2000" b="0" i="0">
              <a:effectLst/>
              <a:latin typeface="Lato" panose="020F0502020204030203" pitchFamily="34" charset="0"/>
            </a:endParaRPr>
          </a:p>
        </p:txBody>
      </p:sp>
    </p:spTree>
    <p:extLst>
      <p:ext uri="{BB962C8B-B14F-4D97-AF65-F5344CB8AC3E}">
        <p14:creationId xmlns:p14="http://schemas.microsoft.com/office/powerpoint/2010/main" val="207728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How do you feel about maths?</a:t>
            </a:r>
          </a:p>
        </p:txBody>
      </p:sp>
      <p:pic>
        <p:nvPicPr>
          <p:cNvPr id="6" name="Online Media 5" title="How I feel about maths">
            <a:hlinkClick r:id="" action="ppaction://media"/>
            <a:extLst>
              <a:ext uri="{FF2B5EF4-FFF2-40B4-BE49-F238E27FC236}">
                <a16:creationId xmlns:a16="http://schemas.microsoft.com/office/drawing/2014/main" id="{0B1FAB2E-8A96-9C55-26F2-8A78B1DD2396}"/>
              </a:ext>
            </a:extLst>
          </p:cNvPr>
          <p:cNvPicPr>
            <a:picLocks noRot="1" noChangeAspect="1"/>
          </p:cNvPicPr>
          <p:nvPr>
            <a:videoFile r:link="rId1"/>
          </p:nvPr>
        </p:nvPicPr>
        <p:blipFill>
          <a:blip r:embed="rId3"/>
          <a:stretch>
            <a:fillRect/>
          </a:stretch>
        </p:blipFill>
        <p:spPr>
          <a:xfrm>
            <a:off x="400697" y="2067638"/>
            <a:ext cx="8342605" cy="4713572"/>
          </a:xfrm>
          <a:prstGeom prst="rect">
            <a:avLst/>
          </a:prstGeom>
        </p:spPr>
      </p:pic>
    </p:spTree>
    <p:extLst>
      <p:ext uri="{BB962C8B-B14F-4D97-AF65-F5344CB8AC3E}">
        <p14:creationId xmlns:p14="http://schemas.microsoft.com/office/powerpoint/2010/main" val="193971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How do you feel about maths?</a:t>
            </a:r>
          </a:p>
        </p:txBody>
      </p:sp>
      <p:pic>
        <p:nvPicPr>
          <p:cNvPr id="1026" name="Picture 2">
            <a:extLst>
              <a:ext uri="{FF2B5EF4-FFF2-40B4-BE49-F238E27FC236}">
                <a16:creationId xmlns:a16="http://schemas.microsoft.com/office/drawing/2014/main" id="{F41895D3-C897-3864-01B5-143DD5286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20" y="2183363"/>
            <a:ext cx="4813360" cy="407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Numeracy issue in the UK</a:t>
            </a:r>
          </a:p>
        </p:txBody>
      </p:sp>
      <p:sp>
        <p:nvSpPr>
          <p:cNvPr id="7" name="TextBox 24">
            <a:extLst>
              <a:ext uri="{FF2B5EF4-FFF2-40B4-BE49-F238E27FC236}">
                <a16:creationId xmlns:a16="http://schemas.microsoft.com/office/drawing/2014/main" id="{F302131E-5763-4647-65F4-258D3D1BC5BF}"/>
              </a:ext>
            </a:extLst>
          </p:cNvPr>
          <p:cNvSpPr txBox="1">
            <a:spLocks noChangeArrowheads="1"/>
          </p:cNvSpPr>
          <p:nvPr/>
        </p:nvSpPr>
        <p:spPr bwMode="auto">
          <a:xfrm>
            <a:off x="4684529" y="2647823"/>
            <a:ext cx="44594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sz="2400">
                <a:latin typeface="Lato" panose="020F0502020204030203" pitchFamily="34" charset="0"/>
              </a:rPr>
              <a:t>of adults have the numeracy skills expected of children at primary school</a:t>
            </a:r>
            <a:endParaRPr lang="en-GB" altLang="en-US" sz="2400">
              <a:latin typeface="Lato" panose="020F0502020204030203" pitchFamily="34" charset="0"/>
              <a:cs typeface="Arial"/>
            </a:endParaRPr>
          </a:p>
        </p:txBody>
      </p:sp>
      <p:sp>
        <p:nvSpPr>
          <p:cNvPr id="8" name="TextBox 24">
            <a:extLst>
              <a:ext uri="{FF2B5EF4-FFF2-40B4-BE49-F238E27FC236}">
                <a16:creationId xmlns:a16="http://schemas.microsoft.com/office/drawing/2014/main" id="{3FA0B457-CC22-FC21-558F-A47B8018BF1B}"/>
              </a:ext>
            </a:extLst>
          </p:cNvPr>
          <p:cNvSpPr txBox="1">
            <a:spLocks noChangeArrowheads="1"/>
          </p:cNvSpPr>
          <p:nvPr/>
        </p:nvSpPr>
        <p:spPr bwMode="auto">
          <a:xfrm>
            <a:off x="2211873" y="2524714"/>
            <a:ext cx="24726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sz="8800" b="1">
                <a:solidFill>
                  <a:srgbClr val="00304A"/>
                </a:solidFill>
                <a:latin typeface="Lato" panose="020F0502020204030203" pitchFamily="34" charset="0"/>
              </a:rPr>
              <a:t>49%</a:t>
            </a:r>
            <a:endParaRPr lang="en-GB" altLang="en-US" sz="8800">
              <a:solidFill>
                <a:srgbClr val="00304A"/>
              </a:solidFill>
              <a:latin typeface="Lato" panose="020F0502020204030203" pitchFamily="34" charset="0"/>
              <a:cs typeface="Arial"/>
            </a:endParaRPr>
          </a:p>
        </p:txBody>
      </p:sp>
      <p:sp>
        <p:nvSpPr>
          <p:cNvPr id="9" name="TextBox 24">
            <a:extLst>
              <a:ext uri="{FF2B5EF4-FFF2-40B4-BE49-F238E27FC236}">
                <a16:creationId xmlns:a16="http://schemas.microsoft.com/office/drawing/2014/main" id="{F12288B1-E26F-0B46-5D72-1999A328EB49}"/>
              </a:ext>
            </a:extLst>
          </p:cNvPr>
          <p:cNvSpPr txBox="1">
            <a:spLocks noChangeArrowheads="1"/>
          </p:cNvSpPr>
          <p:nvPr/>
        </p:nvSpPr>
        <p:spPr bwMode="auto">
          <a:xfrm>
            <a:off x="2211873" y="4416957"/>
            <a:ext cx="24726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sz="8800" b="1">
                <a:solidFill>
                  <a:srgbClr val="00304A"/>
                </a:solidFill>
                <a:latin typeface="Lato" panose="020F0502020204030203" pitchFamily="34" charset="0"/>
              </a:rPr>
              <a:t>78%</a:t>
            </a:r>
            <a:endParaRPr lang="en-GB" altLang="en-US" sz="8800">
              <a:solidFill>
                <a:srgbClr val="00304A"/>
              </a:solidFill>
              <a:latin typeface="Lato" panose="020F0502020204030203" pitchFamily="34" charset="0"/>
              <a:cs typeface="Arial"/>
            </a:endParaRPr>
          </a:p>
        </p:txBody>
      </p:sp>
      <p:sp>
        <p:nvSpPr>
          <p:cNvPr id="10" name="TextBox 24">
            <a:extLst>
              <a:ext uri="{FF2B5EF4-FFF2-40B4-BE49-F238E27FC236}">
                <a16:creationId xmlns:a16="http://schemas.microsoft.com/office/drawing/2014/main" id="{D11D951C-9348-5F3E-5782-C1D6D9158E80}"/>
              </a:ext>
            </a:extLst>
          </p:cNvPr>
          <p:cNvSpPr txBox="1">
            <a:spLocks noChangeArrowheads="1"/>
          </p:cNvSpPr>
          <p:nvPr/>
        </p:nvSpPr>
        <p:spPr bwMode="auto">
          <a:xfrm>
            <a:off x="4684528" y="4724733"/>
            <a:ext cx="42262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a:latin typeface="Lato" panose="020F0502020204030203" pitchFamily="34" charset="0"/>
              </a:rPr>
              <a:t>of adults are working below Level 2 (‘C/4’ at GCSE)</a:t>
            </a:r>
            <a:endParaRPr lang="en-GB" altLang="en-US" sz="2400">
              <a:latin typeface="Lato" panose="020F0502020204030203" pitchFamily="34" charset="0"/>
              <a:cs typeface="Arial"/>
            </a:endParaRPr>
          </a:p>
        </p:txBody>
      </p:sp>
      <p:pic>
        <p:nvPicPr>
          <p:cNvPr id="13" name="Graphic 12">
            <a:extLst>
              <a:ext uri="{FF2B5EF4-FFF2-40B4-BE49-F238E27FC236}">
                <a16:creationId xmlns:a16="http://schemas.microsoft.com/office/drawing/2014/main" id="{F40B635E-94BA-9189-A529-B218E583DF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4732" y="2572610"/>
            <a:ext cx="1093470" cy="1350757"/>
          </a:xfrm>
          <a:prstGeom prst="rect">
            <a:avLst/>
          </a:prstGeom>
        </p:spPr>
      </p:pic>
      <p:pic>
        <p:nvPicPr>
          <p:cNvPr id="14" name="Graphic 13">
            <a:extLst>
              <a:ext uri="{FF2B5EF4-FFF2-40B4-BE49-F238E27FC236}">
                <a16:creationId xmlns:a16="http://schemas.microsoft.com/office/drawing/2014/main" id="{EA751B97-3904-C4F5-B358-347B0FED9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107" y="3989988"/>
            <a:ext cx="1696720" cy="1996820"/>
          </a:xfrm>
          <a:prstGeom prst="rect">
            <a:avLst/>
          </a:prstGeom>
        </p:spPr>
      </p:pic>
    </p:spTree>
    <p:extLst>
      <p:ext uri="{BB962C8B-B14F-4D97-AF65-F5344CB8AC3E}">
        <p14:creationId xmlns:p14="http://schemas.microsoft.com/office/powerpoint/2010/main" val="167119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4BE7-34F1-D7E6-C0E1-EFA17C0B2B21}"/>
              </a:ext>
            </a:extLst>
          </p:cNvPr>
          <p:cNvSpPr>
            <a:spLocks noGrp="1"/>
          </p:cNvSpPr>
          <p:nvPr>
            <p:ph type="body" sz="quarter" idx="13"/>
          </p:nvPr>
        </p:nvSpPr>
        <p:spPr/>
        <p:txBody>
          <a:bodyPr/>
          <a:lstStyle/>
          <a:p>
            <a:r>
              <a:rPr lang="en-GB" sz="3600"/>
              <a:t>Numeracy issue in the UK</a:t>
            </a:r>
          </a:p>
        </p:txBody>
      </p:sp>
      <p:sp>
        <p:nvSpPr>
          <p:cNvPr id="3" name="TextBox 25">
            <a:extLst>
              <a:ext uri="{FF2B5EF4-FFF2-40B4-BE49-F238E27FC236}">
                <a16:creationId xmlns:a16="http://schemas.microsoft.com/office/drawing/2014/main" id="{008250E6-CE83-61F8-C598-C309E1C46945}"/>
              </a:ext>
            </a:extLst>
          </p:cNvPr>
          <p:cNvSpPr txBox="1">
            <a:spLocks noChangeArrowheads="1"/>
          </p:cNvSpPr>
          <p:nvPr/>
        </p:nvSpPr>
        <p:spPr bwMode="auto">
          <a:xfrm>
            <a:off x="1087018" y="2097546"/>
            <a:ext cx="7193900" cy="369332"/>
          </a:xfrm>
          <a:prstGeom prst="rect">
            <a:avLst/>
          </a:prstGeom>
          <a:noFill/>
          <a:ln w="9525">
            <a:noFill/>
            <a:miter lim="800000"/>
            <a:headEnd/>
            <a:tailEnd/>
          </a:ln>
        </p:spPr>
        <p:txBody>
          <a:bodyPr wrap="square">
            <a:spAutoFit/>
          </a:bodyPr>
          <a:lstStyle/>
          <a:p>
            <a:pPr algn="ctr" eaLnBrk="1" hangingPunct="1"/>
            <a:r>
              <a:rPr lang="en-GB" altLang="en-US">
                <a:latin typeface="Lato" panose="020F0502020204030203" pitchFamily="34" charset="77"/>
              </a:rPr>
              <a:t>Adults with skills equivalent to ‘C/4’ or above at GCSE in England:</a:t>
            </a:r>
          </a:p>
        </p:txBody>
      </p:sp>
      <p:sp>
        <p:nvSpPr>
          <p:cNvPr id="4" name="TextBox 25">
            <a:extLst>
              <a:ext uri="{FF2B5EF4-FFF2-40B4-BE49-F238E27FC236}">
                <a16:creationId xmlns:a16="http://schemas.microsoft.com/office/drawing/2014/main" id="{4927B760-3F90-E945-9D2F-474FFED62149}"/>
              </a:ext>
            </a:extLst>
          </p:cNvPr>
          <p:cNvSpPr txBox="1">
            <a:spLocks noChangeArrowheads="1"/>
          </p:cNvSpPr>
          <p:nvPr/>
        </p:nvSpPr>
        <p:spPr bwMode="auto">
          <a:xfrm>
            <a:off x="111968" y="6230330"/>
            <a:ext cx="9144000" cy="461665"/>
          </a:xfrm>
          <a:prstGeom prst="rect">
            <a:avLst/>
          </a:prstGeom>
          <a:noFill/>
          <a:ln w="9525">
            <a:noFill/>
            <a:miter lim="800000"/>
            <a:headEnd/>
            <a:tailEnd/>
          </a:ln>
        </p:spPr>
        <p:txBody>
          <a:bodyPr wrap="square">
            <a:spAutoFit/>
          </a:bodyPr>
          <a:lstStyle/>
          <a:p>
            <a:pPr algn="ctr" eaLnBrk="1" hangingPunct="1"/>
            <a:r>
              <a:rPr lang="en-GB" altLang="en-US" sz="1200">
                <a:latin typeface="Lato" panose="020F0502020204030203" pitchFamily="34" charset="77"/>
              </a:rPr>
              <a:t>Source: Department for Business Innovation and Skills. 2012. ”The 2011 Skills for Life Survey: </a:t>
            </a:r>
            <a:br>
              <a:rPr lang="en-GB" altLang="en-US" sz="1200">
                <a:latin typeface="Lato" panose="020F0502020204030203" pitchFamily="34" charset="77"/>
              </a:rPr>
            </a:br>
            <a:r>
              <a:rPr lang="en-GB" altLang="en-US" sz="1200">
                <a:latin typeface="Lato" panose="020F0502020204030203" pitchFamily="34" charset="77"/>
              </a:rPr>
              <a:t>A Survey of Literacy, Numeracy and ICT Levels in England.”</a:t>
            </a:r>
          </a:p>
        </p:txBody>
      </p:sp>
      <p:grpSp>
        <p:nvGrpSpPr>
          <p:cNvPr id="5" name="Group 4">
            <a:extLst>
              <a:ext uri="{FF2B5EF4-FFF2-40B4-BE49-F238E27FC236}">
                <a16:creationId xmlns:a16="http://schemas.microsoft.com/office/drawing/2014/main" id="{2A8DC6E2-213A-6417-8492-1F7803BD0B03}"/>
              </a:ext>
            </a:extLst>
          </p:cNvPr>
          <p:cNvGrpSpPr/>
          <p:nvPr/>
        </p:nvGrpSpPr>
        <p:grpSpPr>
          <a:xfrm>
            <a:off x="1882357" y="2706404"/>
            <a:ext cx="5379287" cy="3536365"/>
            <a:chOff x="1882357" y="2321417"/>
            <a:chExt cx="5379287" cy="3536365"/>
          </a:xfrm>
        </p:grpSpPr>
        <p:graphicFrame>
          <p:nvGraphicFramePr>
            <p:cNvPr id="6" name="Chart 5">
              <a:extLst>
                <a:ext uri="{FF2B5EF4-FFF2-40B4-BE49-F238E27FC236}">
                  <a16:creationId xmlns:a16="http://schemas.microsoft.com/office/drawing/2014/main" id="{8DBFE6B3-1E1C-C96B-D23D-E31BDB849B1F}"/>
                </a:ext>
              </a:extLst>
            </p:cNvPr>
            <p:cNvGraphicFramePr/>
            <p:nvPr>
              <p:extLst>
                <p:ext uri="{D42A27DB-BD31-4B8C-83A1-F6EECF244321}">
                  <p14:modId xmlns:p14="http://schemas.microsoft.com/office/powerpoint/2010/main" val="541733079"/>
                </p:ext>
              </p:extLst>
            </p:nvPr>
          </p:nvGraphicFramePr>
          <p:xfrm>
            <a:off x="1882357" y="2321417"/>
            <a:ext cx="5379287" cy="35363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25">
              <a:extLst>
                <a:ext uri="{FF2B5EF4-FFF2-40B4-BE49-F238E27FC236}">
                  <a16:creationId xmlns:a16="http://schemas.microsoft.com/office/drawing/2014/main" id="{2DD57F16-2DCA-1C35-8906-04A0C8D2F761}"/>
                </a:ext>
              </a:extLst>
            </p:cNvPr>
            <p:cNvSpPr txBox="1">
              <a:spLocks noChangeArrowheads="1"/>
            </p:cNvSpPr>
            <p:nvPr/>
          </p:nvSpPr>
          <p:spPr bwMode="auto">
            <a:xfrm>
              <a:off x="2787712" y="3242872"/>
              <a:ext cx="673768" cy="338554"/>
            </a:xfrm>
            <a:prstGeom prst="rect">
              <a:avLst/>
            </a:prstGeom>
            <a:noFill/>
            <a:ln w="9525">
              <a:noFill/>
              <a:miter lim="800000"/>
              <a:headEnd/>
              <a:tailEnd/>
            </a:ln>
          </p:spPr>
          <p:txBody>
            <a:bodyPr wrap="square">
              <a:spAutoFit/>
            </a:bodyPr>
            <a:lstStyle/>
            <a:p>
              <a:pPr algn="ctr" eaLnBrk="1" hangingPunct="1"/>
              <a:r>
                <a:rPr lang="en-GB" altLang="en-US" sz="1600" b="1">
                  <a:solidFill>
                    <a:schemeClr val="bg1"/>
                  </a:solidFill>
                  <a:latin typeface="Lato" panose="020F0502020204030203" pitchFamily="34" charset="77"/>
                </a:rPr>
                <a:t>44%</a:t>
              </a:r>
            </a:p>
          </p:txBody>
        </p:sp>
        <p:sp>
          <p:nvSpPr>
            <p:cNvPr id="12" name="TextBox 25">
              <a:extLst>
                <a:ext uri="{FF2B5EF4-FFF2-40B4-BE49-F238E27FC236}">
                  <a16:creationId xmlns:a16="http://schemas.microsoft.com/office/drawing/2014/main" id="{4615D364-41D0-386F-92C1-C4DC399A3813}"/>
                </a:ext>
              </a:extLst>
            </p:cNvPr>
            <p:cNvSpPr txBox="1">
              <a:spLocks noChangeArrowheads="1"/>
            </p:cNvSpPr>
            <p:nvPr/>
          </p:nvSpPr>
          <p:spPr bwMode="auto">
            <a:xfrm>
              <a:off x="3485544" y="2658336"/>
              <a:ext cx="673768" cy="338554"/>
            </a:xfrm>
            <a:prstGeom prst="rect">
              <a:avLst/>
            </a:prstGeom>
            <a:noFill/>
            <a:ln w="9525">
              <a:noFill/>
              <a:miter lim="800000"/>
              <a:headEnd/>
              <a:tailEnd/>
            </a:ln>
          </p:spPr>
          <p:txBody>
            <a:bodyPr wrap="square">
              <a:spAutoFit/>
            </a:bodyPr>
            <a:lstStyle/>
            <a:p>
              <a:pPr algn="ctr" eaLnBrk="1" hangingPunct="1"/>
              <a:r>
                <a:rPr lang="en-GB" altLang="en-US" sz="1600" b="1">
                  <a:latin typeface="Lato" panose="020F0502020204030203" pitchFamily="34" charset="77"/>
                </a:rPr>
                <a:t>57%</a:t>
              </a:r>
            </a:p>
          </p:txBody>
        </p:sp>
        <p:sp>
          <p:nvSpPr>
            <p:cNvPr id="15" name="TextBox 25">
              <a:extLst>
                <a:ext uri="{FF2B5EF4-FFF2-40B4-BE49-F238E27FC236}">
                  <a16:creationId xmlns:a16="http://schemas.microsoft.com/office/drawing/2014/main" id="{A45AEB47-3C68-C709-68E0-8761DEE1867C}"/>
                </a:ext>
              </a:extLst>
            </p:cNvPr>
            <p:cNvSpPr txBox="1">
              <a:spLocks noChangeArrowheads="1"/>
            </p:cNvSpPr>
            <p:nvPr/>
          </p:nvSpPr>
          <p:spPr bwMode="auto">
            <a:xfrm>
              <a:off x="5230122" y="4068062"/>
              <a:ext cx="673768" cy="338554"/>
            </a:xfrm>
            <a:prstGeom prst="rect">
              <a:avLst/>
            </a:prstGeom>
            <a:noFill/>
            <a:ln w="9525">
              <a:noFill/>
              <a:miter lim="800000"/>
              <a:headEnd/>
              <a:tailEnd/>
            </a:ln>
          </p:spPr>
          <p:txBody>
            <a:bodyPr wrap="square">
              <a:spAutoFit/>
            </a:bodyPr>
            <a:lstStyle/>
            <a:p>
              <a:pPr algn="ctr" eaLnBrk="1" hangingPunct="1"/>
              <a:r>
                <a:rPr lang="en-GB" altLang="en-US" sz="1600" b="1">
                  <a:solidFill>
                    <a:schemeClr val="bg1"/>
                  </a:solidFill>
                  <a:latin typeface="Lato" panose="020F0502020204030203" pitchFamily="34" charset="77"/>
                </a:rPr>
                <a:t>26%</a:t>
              </a:r>
            </a:p>
          </p:txBody>
        </p:sp>
        <p:sp>
          <p:nvSpPr>
            <p:cNvPr id="16" name="TextBox 25">
              <a:extLst>
                <a:ext uri="{FF2B5EF4-FFF2-40B4-BE49-F238E27FC236}">
                  <a16:creationId xmlns:a16="http://schemas.microsoft.com/office/drawing/2014/main" id="{FE153DE8-5929-A494-27BE-9AC0161820A4}"/>
                </a:ext>
              </a:extLst>
            </p:cNvPr>
            <p:cNvSpPr txBox="1">
              <a:spLocks noChangeArrowheads="1"/>
            </p:cNvSpPr>
            <p:nvPr/>
          </p:nvSpPr>
          <p:spPr bwMode="auto">
            <a:xfrm>
              <a:off x="5920067" y="4274048"/>
              <a:ext cx="673768" cy="338554"/>
            </a:xfrm>
            <a:prstGeom prst="rect">
              <a:avLst/>
            </a:prstGeom>
            <a:noFill/>
            <a:ln w="9525">
              <a:noFill/>
              <a:miter lim="800000"/>
              <a:headEnd/>
              <a:tailEnd/>
            </a:ln>
          </p:spPr>
          <p:txBody>
            <a:bodyPr wrap="square">
              <a:spAutoFit/>
            </a:bodyPr>
            <a:lstStyle/>
            <a:p>
              <a:pPr algn="ctr" eaLnBrk="1" hangingPunct="1"/>
              <a:r>
                <a:rPr lang="en-GB" altLang="en-US" sz="1600" b="1">
                  <a:latin typeface="Lato" panose="020F0502020204030203" pitchFamily="34" charset="77"/>
                </a:rPr>
                <a:t>22%</a:t>
              </a:r>
            </a:p>
          </p:txBody>
        </p:sp>
      </p:grpSp>
    </p:spTree>
    <p:extLst>
      <p:ext uri="{BB962C8B-B14F-4D97-AF65-F5344CB8AC3E}">
        <p14:creationId xmlns:p14="http://schemas.microsoft.com/office/powerpoint/2010/main" val="299737892"/>
      </p:ext>
    </p:extLst>
  </p:cSld>
  <p:clrMapOvr>
    <a:masterClrMapping/>
  </p:clrMapOvr>
</p:sld>
</file>

<file path=ppt/theme/theme1.xml><?xml version="1.0" encoding="utf-8"?>
<a:theme xmlns:a="http://schemas.openxmlformats.org/drawingml/2006/main" name="Cover page">
  <a:themeElements>
    <a:clrScheme name="Custom 16">
      <a:dk1>
        <a:srgbClr val="575752"/>
      </a:dk1>
      <a:lt1>
        <a:sysClr val="window" lastClr="FFFFFF"/>
      </a:lt1>
      <a:dk2>
        <a:srgbClr val="00282A"/>
      </a:dk2>
      <a:lt2>
        <a:srgbClr val="FFFFFF"/>
      </a:lt2>
      <a:accent1>
        <a:srgbClr val="0055A8"/>
      </a:accent1>
      <a:accent2>
        <a:srgbClr val="4F1749"/>
      </a:accent2>
      <a:accent3>
        <a:srgbClr val="1C9BD8"/>
      </a:accent3>
      <a:accent4>
        <a:srgbClr val="0BBBFF"/>
      </a:accent4>
      <a:accent5>
        <a:srgbClr val="951B81"/>
      </a:accent5>
      <a:accent6>
        <a:srgbClr val="E60073"/>
      </a:accent6>
      <a:hlink>
        <a:srgbClr val="A5A5A5"/>
      </a:hlink>
      <a:folHlink>
        <a:srgbClr val="4B004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71479FD-F14B-D646-BCA7-316635391FFE}" vid="{9D7B69DE-8371-114B-BE80-16C2F35E9B16}"/>
    </a:ext>
  </a:ext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71479FD-F14B-D646-BCA7-316635391FFE}" vid="{C9A714F8-F978-4543-A9A3-1B58A6CD18BA}"/>
    </a:ext>
  </a:extLst>
</a:theme>
</file>

<file path=ppt/theme/theme3.xml><?xml version="1.0" encoding="utf-8"?>
<a:theme xmlns:a="http://schemas.openxmlformats.org/drawingml/2006/main" name="Content page (no falling numb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71479FD-F14B-D646-BCA7-316635391FFE}" vid="{6CCB65F1-755A-5D49-8CE5-890D031327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c446c59-e2cf-4ab6-976a-d41307e20e11">
      <UserInfo>
        <DisplayName>Mike Ellicock</DisplayName>
        <AccountId>1</AccountId>
        <AccountType/>
      </UserInfo>
      <UserInfo>
        <DisplayName>Rachel Malic</DisplayName>
        <AccountId>134</AccountId>
        <AccountType/>
      </UserInfo>
      <UserInfo>
        <DisplayName>Hollie Rowland</DisplayName>
        <AccountId>139</AccountId>
        <AccountType/>
      </UserInfo>
      <UserInfo>
        <DisplayName>Sally Hilton</DisplayName>
        <AccountId>42</AccountId>
        <AccountType/>
      </UserInfo>
      <UserInfo>
        <DisplayName>Hannah Cowan</DisplayName>
        <AccountId>117</AccountId>
        <AccountType/>
      </UserInfo>
      <UserInfo>
        <DisplayName>Alison Plant</DisplayName>
        <AccountId>123</AccountId>
        <AccountType/>
      </UserInfo>
      <UserInfo>
        <DisplayName>Wendy Jones</DisplayName>
        <AccountId>26</AccountId>
        <AccountType/>
      </UserInfo>
      <UserInfo>
        <DisplayName>Belinda Vernon</DisplayName>
        <AccountId>28</AccountId>
        <AccountType/>
      </UserInfo>
      <UserInfo>
        <DisplayName>Paul Milner</DisplayName>
        <AccountId>15</AccountId>
        <AccountType/>
      </UserInfo>
      <UserInfo>
        <DisplayName>Paul Foss</DisplayName>
        <AccountId>136</AccountId>
        <AccountType/>
      </UserInfo>
      <UserInfo>
        <DisplayName>Emily Kramers</DisplayName>
        <AccountId>13</AccountId>
        <AccountType/>
      </UserInfo>
      <UserInfo>
        <DisplayName>Rachael Noakes</DisplayName>
        <AccountId>118</AccountId>
        <AccountType/>
      </UserInfo>
      <UserInfo>
        <DisplayName>Siobhan O'Dowd</DisplayName>
        <AccountId>132</AccountId>
        <AccountType/>
      </UserInfo>
      <UserInfo>
        <DisplayName>Anna Purcell</DisplayName>
        <AccountId>18</AccountId>
        <AccountType/>
      </UserInfo>
    </SharedWithUsers>
    <TaxCatchAll xmlns="5c446c59-e2cf-4ab6-976a-d41307e20e11" xsi:nil="true"/>
    <lcf76f155ced4ddcb4097134ff3c332f xmlns="3d4fb1ce-7578-4a36-b24b-8490e06c8395">
      <Terms xmlns="http://schemas.microsoft.com/office/infopath/2007/PartnerControls"/>
    </lcf76f155ced4ddcb4097134ff3c332f>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Next_x0020_Strategic_x0020_meeting xmlns="3d4fb1ce-7578-4a36-b24b-8490e06c8395" xsi:nil="true"/>
    <End_x0020_date xmlns="3d4fb1ce-7578-4a36-b24b-8490e06c8395" xsi:nil="true"/>
    <zygd xmlns="3d4fb1ce-7578-4a36-b24b-8490e06c8395" xsi:nil="true"/>
    <Project xmlns="3d4fb1ce-7578-4a36-b24b-8490e06c8395">BaNC</Project>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2" ma:contentTypeDescription="Create a new document." ma:contentTypeScope="" ma:versionID="32a671b937a391be16245cbfb9a127dd">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5773f50d7e68c47c19a6b67a82f000dd"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ma:displayName="Project" ma:format="Dropdown"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F7C52-A730-4188-A133-C04B694CA50B}">
  <ds:schemaRefs>
    <ds:schemaRef ds:uri="http://schemas.microsoft.com/sharepoint/v3/contenttype/forms"/>
  </ds:schemaRefs>
</ds:datastoreItem>
</file>

<file path=customXml/itemProps2.xml><?xml version="1.0" encoding="utf-8"?>
<ds:datastoreItem xmlns:ds="http://schemas.openxmlformats.org/officeDocument/2006/customXml" ds:itemID="{483DAF4E-21EC-4855-8FE8-AFFBB256E409}">
  <ds:schemaRefs>
    <ds:schemaRef ds:uri="3d4fb1ce-7578-4a36-b24b-8490e06c8395"/>
    <ds:schemaRef ds:uri="5c446c59-e2cf-4ab6-976a-d41307e20e11"/>
    <ds:schemaRef ds:uri="b072cec8-3e9d-43cd-90c2-d7a855a42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F19BDE-E4B0-4F39-B279-5B2B481C648C}">
  <ds:schemaRefs>
    <ds:schemaRef ds:uri="3d4fb1ce-7578-4a36-b24b-8490e06c8395"/>
    <ds:schemaRef ds:uri="5c446c59-e2cf-4ab6-976a-d41307e20e11"/>
    <ds:schemaRef ds:uri="b072cec8-3e9d-43cd-90c2-d7a855a42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36</Slides>
  <Notes>0</Notes>
  <HiddenSlides>0</HiddenSlide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Cover page</vt:lpstr>
      <vt:lpstr>Title page</vt:lpstr>
      <vt:lpstr>Content page (no falling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Metcalfe</dc:creator>
  <cp:revision>2</cp:revision>
  <dcterms:created xsi:type="dcterms:W3CDTF">2022-10-20T12:30:00Z</dcterms:created>
  <dcterms:modified xsi:type="dcterms:W3CDTF">2022-12-20T11:01:58Z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