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3" r:id="rId6"/>
  </p:sldMasterIdLst>
  <p:sldIdLst>
    <p:sldId id="256" r:id="rId7"/>
    <p:sldId id="257" r:id="rId8"/>
    <p:sldId id="258" r:id="rId9"/>
    <p:sldId id="259" r:id="rId10"/>
    <p:sldId id="278" r:id="rId11"/>
    <p:sldId id="260" r:id="rId12"/>
    <p:sldId id="261" r:id="rId13"/>
    <p:sldId id="262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44F7C-1B79-4494-8712-7E9F665562E8}" v="1" dt="2024-05-13T09:46:14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Barnes" userId="3e762f42-0ff2-4b0b-83f7-6a3b90266c0d" providerId="ADAL" clId="{18F44F7C-1B79-4494-8712-7E9F665562E8}"/>
    <pc:docChg chg="custSel addSld modSld">
      <pc:chgData name="Beth Barnes" userId="3e762f42-0ff2-4b0b-83f7-6a3b90266c0d" providerId="ADAL" clId="{18F44F7C-1B79-4494-8712-7E9F665562E8}" dt="2024-05-13T09:50:36.387" v="23" actId="1076"/>
      <pc:docMkLst>
        <pc:docMk/>
      </pc:docMkLst>
      <pc:sldChg chg="addSp delSp modSp mod">
        <pc:chgData name="Beth Barnes" userId="3e762f42-0ff2-4b0b-83f7-6a3b90266c0d" providerId="ADAL" clId="{18F44F7C-1B79-4494-8712-7E9F665562E8}" dt="2024-05-13T09:48:47.297" v="17" actId="1076"/>
        <pc:sldMkLst>
          <pc:docMk/>
          <pc:sldMk cId="3874446489" sldId="262"/>
        </pc:sldMkLst>
        <pc:spChg chg="del mod">
          <ac:chgData name="Beth Barnes" userId="3e762f42-0ff2-4b0b-83f7-6a3b90266c0d" providerId="ADAL" clId="{18F44F7C-1B79-4494-8712-7E9F665562E8}" dt="2024-05-13T09:48:12.583" v="12" actId="478"/>
          <ac:spMkLst>
            <pc:docMk/>
            <pc:sldMk cId="3874446489" sldId="262"/>
            <ac:spMk id="3" creationId="{662C0FB5-121A-1336-53F3-85867225AF0D}"/>
          </ac:spMkLst>
        </pc:spChg>
        <pc:grpChg chg="del">
          <ac:chgData name="Beth Barnes" userId="3e762f42-0ff2-4b0b-83f7-6a3b90266c0d" providerId="ADAL" clId="{18F44F7C-1B79-4494-8712-7E9F665562E8}" dt="2024-05-13T09:48:13.218" v="13" actId="478"/>
          <ac:grpSpMkLst>
            <pc:docMk/>
            <pc:sldMk cId="3874446489" sldId="262"/>
            <ac:grpSpMk id="4" creationId="{9C03ACD4-98F8-97B7-4DBD-BEFC98EC8D31}"/>
          </ac:grpSpMkLst>
        </pc:grpChg>
        <pc:picChg chg="add mod">
          <ac:chgData name="Beth Barnes" userId="3e762f42-0ff2-4b0b-83f7-6a3b90266c0d" providerId="ADAL" clId="{18F44F7C-1B79-4494-8712-7E9F665562E8}" dt="2024-05-13T09:48:47.297" v="17" actId="1076"/>
          <ac:picMkLst>
            <pc:docMk/>
            <pc:sldMk cId="3874446489" sldId="262"/>
            <ac:picMk id="6" creationId="{C9EEEE1B-9D84-572D-E796-FC197C52B1FE}"/>
          </ac:picMkLst>
        </pc:picChg>
      </pc:sldChg>
      <pc:sldChg chg="addSp delSp modSp mod">
        <pc:chgData name="Beth Barnes" userId="3e762f42-0ff2-4b0b-83f7-6a3b90266c0d" providerId="ADAL" clId="{18F44F7C-1B79-4494-8712-7E9F665562E8}" dt="2024-05-13T09:46:34.861" v="10" actId="1076"/>
        <pc:sldMkLst>
          <pc:docMk/>
          <pc:sldMk cId="3982904253" sldId="274"/>
        </pc:sldMkLst>
        <pc:spChg chg="mod">
          <ac:chgData name="Beth Barnes" userId="3e762f42-0ff2-4b0b-83f7-6a3b90266c0d" providerId="ADAL" clId="{18F44F7C-1B79-4494-8712-7E9F665562E8}" dt="2024-05-13T09:46:13.510" v="5" actId="20577"/>
          <ac:spMkLst>
            <pc:docMk/>
            <pc:sldMk cId="3982904253" sldId="274"/>
            <ac:spMk id="3" creationId="{DC125839-74A4-BF74-F856-101142E18420}"/>
          </ac:spMkLst>
        </pc:spChg>
        <pc:picChg chg="del">
          <ac:chgData name="Beth Barnes" userId="3e762f42-0ff2-4b0b-83f7-6a3b90266c0d" providerId="ADAL" clId="{18F44F7C-1B79-4494-8712-7E9F665562E8}" dt="2024-05-13T09:46:29.299" v="6" actId="478"/>
          <ac:picMkLst>
            <pc:docMk/>
            <pc:sldMk cId="3982904253" sldId="274"/>
            <ac:picMk id="7" creationId="{B4102E9F-34AD-971C-6295-149493600976}"/>
          </ac:picMkLst>
        </pc:picChg>
        <pc:picChg chg="add mod">
          <ac:chgData name="Beth Barnes" userId="3e762f42-0ff2-4b0b-83f7-6a3b90266c0d" providerId="ADAL" clId="{18F44F7C-1B79-4494-8712-7E9F665562E8}" dt="2024-05-13T09:46:34.861" v="10" actId="1076"/>
          <ac:picMkLst>
            <pc:docMk/>
            <pc:sldMk cId="3982904253" sldId="274"/>
            <ac:picMk id="9" creationId="{972698B5-9010-520E-69F1-D198B5D71FF1}"/>
          </ac:picMkLst>
        </pc:picChg>
      </pc:sldChg>
      <pc:sldChg chg="addSp delSp modSp add mod">
        <pc:chgData name="Beth Barnes" userId="3e762f42-0ff2-4b0b-83f7-6a3b90266c0d" providerId="ADAL" clId="{18F44F7C-1B79-4494-8712-7E9F665562E8}" dt="2024-05-13T09:50:36.387" v="23" actId="1076"/>
        <pc:sldMkLst>
          <pc:docMk/>
          <pc:sldMk cId="360887245" sldId="279"/>
        </pc:sldMkLst>
        <pc:picChg chg="add mod">
          <ac:chgData name="Beth Barnes" userId="3e762f42-0ff2-4b0b-83f7-6a3b90266c0d" providerId="ADAL" clId="{18F44F7C-1B79-4494-8712-7E9F665562E8}" dt="2024-05-13T09:50:36.387" v="23" actId="1076"/>
          <ac:picMkLst>
            <pc:docMk/>
            <pc:sldMk cId="360887245" sldId="279"/>
            <ac:picMk id="4" creationId="{DB4E7110-9F60-2ABB-B2BA-2E09C40C3C33}"/>
          </ac:picMkLst>
        </pc:picChg>
        <pc:picChg chg="del">
          <ac:chgData name="Beth Barnes" userId="3e762f42-0ff2-4b0b-83f7-6a3b90266c0d" providerId="ADAL" clId="{18F44F7C-1B79-4494-8712-7E9F665562E8}" dt="2024-05-13T09:48:54.915" v="19" actId="478"/>
          <ac:picMkLst>
            <pc:docMk/>
            <pc:sldMk cId="360887245" sldId="279"/>
            <ac:picMk id="6" creationId="{C9EEEE1B-9D84-572D-E796-FC197C52B1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36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81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588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3305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577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83906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31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4250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706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537D-1241-45E3-9844-CA6B95D862B5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661E-D344-4A02-AD7E-DDF3E654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KdA0LCNg2s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Zuert73Le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ationalnumeracy.org.uk/challenge/sfem24aq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JNDQFM7bs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clothing, human face, bowl&#10;&#10;Description automatically generated">
            <a:extLst>
              <a:ext uri="{FF2B5EF4-FFF2-40B4-BE49-F238E27FC236}">
                <a16:creationId xmlns:a16="http://schemas.microsoft.com/office/drawing/2014/main" id="{DDBA04BC-17A6-F497-794D-AB14FA8551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2502"/>
          <a:stretch/>
        </p:blipFill>
        <p:spPr>
          <a:xfrm>
            <a:off x="-7615" y="-139338"/>
            <a:ext cx="9159230" cy="3866607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522F40-5607-454D-C360-2C9106234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68" y="4300154"/>
            <a:ext cx="4480460" cy="1158745"/>
          </a:xfrm>
        </p:spPr>
        <p:txBody>
          <a:bodyPr/>
          <a:lstStyle/>
          <a:p>
            <a:r>
              <a:rPr lang="en-US" dirty="0"/>
              <a:t>Help Your Child Love Maths!</a:t>
            </a:r>
          </a:p>
        </p:txBody>
      </p:sp>
    </p:spTree>
    <p:extLst>
      <p:ext uri="{BB962C8B-B14F-4D97-AF65-F5344CB8AC3E}">
        <p14:creationId xmlns:p14="http://schemas.microsoft.com/office/powerpoint/2010/main" val="18248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Be positive about maths</a:t>
            </a:r>
          </a:p>
        </p:txBody>
      </p:sp>
      <p:pic>
        <p:nvPicPr>
          <p:cNvPr id="7" name="Picture Placeholder 6" descr="A person and child giving each other high five&#10;&#10;Description automatically generated with medium confidence">
            <a:extLst>
              <a:ext uri="{FF2B5EF4-FFF2-40B4-BE49-F238E27FC236}">
                <a16:creationId xmlns:a16="http://schemas.microsoft.com/office/drawing/2014/main" id="{07F2C54A-0DD6-DD9A-4E4B-E433FBFFCA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4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903832" y="2260137"/>
            <a:ext cx="67288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  <a:ea typeface="Lato"/>
                <a:cs typeface="Lato"/>
              </a:rPr>
              <a:t>Here are some things people sometimes say to children about maths.</a:t>
            </a:r>
            <a:endParaRPr lang="en-GB" sz="2800" dirty="0">
              <a:solidFill>
                <a:srgbClr val="3C3C3B"/>
              </a:solidFill>
              <a:latin typeface="Lato" panose="020F0502020204030203" pitchFamily="34" charset="0"/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Have you heard these things being said?</a:t>
            </a: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What could be said instead to encourage positive attitudes in children?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18D5F16-591C-76AC-9844-4F1BD89EF511}"/>
              </a:ext>
            </a:extLst>
          </p:cNvPr>
          <p:cNvGrpSpPr/>
          <p:nvPr/>
        </p:nvGrpSpPr>
        <p:grpSpPr>
          <a:xfrm>
            <a:off x="7066052" y="3290031"/>
            <a:ext cx="1822708" cy="6039092"/>
            <a:chOff x="0" y="0"/>
            <a:chExt cx="2430277" cy="8052122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D01F2E-D579-BF1C-BD71-21F5892E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B305B4B-3733-91A7-231A-5E3EEEFC31EF}"/>
                </a:ext>
              </a:extLst>
            </p:cNvPr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C791165-5DD7-F414-AF4F-84A5271D6ED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44C678D-FA53-227F-0997-6F1EFA8DC138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11CDF28-E7C2-F2EA-3D6A-84051E5A267A}"/>
                </a:ext>
              </a:extLst>
            </p:cNvPr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BDBA7-F06A-6673-BA40-F6DC5A42826B}"/>
                  </a:ext>
                </a:extLst>
              </p:cNvPr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A506EA49-8A89-2747-62F2-6538917FD3D5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6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D89F1-82DD-6B94-BF9E-62DBF1C4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072" flipH="1">
            <a:off x="3920443" y="1923855"/>
            <a:ext cx="4917576" cy="361218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E566F-C40E-16DB-FF02-F4010480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1D76D5-CE39-1561-46B8-90006119F9BD}"/>
              </a:ext>
            </a:extLst>
          </p:cNvPr>
          <p:cNvSpPr txBox="1"/>
          <p:nvPr/>
        </p:nvSpPr>
        <p:spPr>
          <a:xfrm>
            <a:off x="4267782" y="2337749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“I was never any good at </a:t>
            </a:r>
            <a:r>
              <a:rPr lang="en-US" sz="3234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 at school and it did me no harm.”</a:t>
            </a:r>
          </a:p>
        </p:txBody>
      </p:sp>
    </p:spTree>
    <p:extLst>
      <p:ext uri="{BB962C8B-B14F-4D97-AF65-F5344CB8AC3E}">
        <p14:creationId xmlns:p14="http://schemas.microsoft.com/office/powerpoint/2010/main" val="40238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212A2BD-C40D-F28C-A5FB-B661543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B2BC83-8DFD-959A-A8C4-4FD0135A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2062">
            <a:off x="1178850" y="1958760"/>
            <a:ext cx="3925298" cy="40977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08A90A9-7822-2CA9-2E5E-62CE7489A6D7}"/>
              </a:ext>
            </a:extLst>
          </p:cNvPr>
          <p:cNvSpPr txBox="1"/>
          <p:nvPr/>
        </p:nvSpPr>
        <p:spPr>
          <a:xfrm>
            <a:off x="1489825" y="2472181"/>
            <a:ext cx="3303348" cy="214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“You won’t need to worry about </a:t>
            </a:r>
            <a:r>
              <a:rPr lang="en-US" sz="2986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 once you’ve finished school.”</a:t>
            </a:r>
          </a:p>
        </p:txBody>
      </p:sp>
    </p:spTree>
    <p:extLst>
      <p:ext uri="{BB962C8B-B14F-4D97-AF65-F5344CB8AC3E}">
        <p14:creationId xmlns:p14="http://schemas.microsoft.com/office/powerpoint/2010/main" val="191738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8C8BF-1D67-2C40-8BE7-EFB399FA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6665" y="1932027"/>
            <a:ext cx="5015638" cy="3780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CED81-F99A-C32F-D7A2-338D1DA4EFF6}"/>
              </a:ext>
            </a:extLst>
          </p:cNvPr>
          <p:cNvSpPr txBox="1"/>
          <p:nvPr/>
        </p:nvSpPr>
        <p:spPr>
          <a:xfrm>
            <a:off x="4422588" y="2303676"/>
            <a:ext cx="4180114" cy="270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“It’s ok. You can’t be good at everything. You’re better at literacy. Your brother is more of a </a:t>
            </a:r>
            <a:r>
              <a:rPr lang="en-US" sz="2900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-y person.”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48DBE-1803-4B16-185A-3BCFD47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5FA627-524F-5B8C-3D60-BF519083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540">
            <a:off x="716635" y="1971657"/>
            <a:ext cx="4957649" cy="29146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1EEFBE-82C9-B2E8-4690-BAB3F007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217ABE-8E21-123C-667A-FA5629C5137D}"/>
              </a:ext>
            </a:extLst>
          </p:cNvPr>
          <p:cNvSpPr txBox="1"/>
          <p:nvPr/>
        </p:nvSpPr>
        <p:spPr>
          <a:xfrm>
            <a:off x="1114376" y="2629998"/>
            <a:ext cx="4162165" cy="159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“Well done for getting that right. You’re so clever.”</a:t>
            </a:r>
          </a:p>
        </p:txBody>
      </p:sp>
    </p:spTree>
    <p:extLst>
      <p:ext uri="{BB962C8B-B14F-4D97-AF65-F5344CB8AC3E}">
        <p14:creationId xmlns:p14="http://schemas.microsoft.com/office/powerpoint/2010/main" val="5838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Praise effort, rather than talent</a:t>
            </a:r>
          </a:p>
        </p:txBody>
      </p:sp>
      <p:pic>
        <p:nvPicPr>
          <p:cNvPr id="6" name="Picture Placeholder 5" descr="A person and a child looking at a book&#10;&#10;Description automatically generated with low confidence">
            <a:extLst>
              <a:ext uri="{FF2B5EF4-FFF2-40B4-BE49-F238E27FC236}">
                <a16:creationId xmlns:a16="http://schemas.microsoft.com/office/drawing/2014/main" id="{3D559340-31F8-12DB-B1C3-389841297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24058"/>
          <a:stretch/>
        </p:blipFill>
        <p:spPr>
          <a:xfrm>
            <a:off x="-7615" y="-156754"/>
            <a:ext cx="9159230" cy="3864429"/>
          </a:xfrm>
        </p:spPr>
      </p:pic>
    </p:spTree>
    <p:extLst>
      <p:ext uri="{BB962C8B-B14F-4D97-AF65-F5344CB8AC3E}">
        <p14:creationId xmlns:p14="http://schemas.microsoft.com/office/powerpoint/2010/main" val="114062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Praise effort, rather than talent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3A053F-91FC-2D60-36F0-B4A8E820AC69}"/>
              </a:ext>
            </a:extLst>
          </p:cNvPr>
          <p:cNvSpPr txBox="1">
            <a:spLocks/>
          </p:cNvSpPr>
          <p:nvPr/>
        </p:nvSpPr>
        <p:spPr>
          <a:xfrm>
            <a:off x="694827" y="2189659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Examples of praising talent: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Well done. You’re so clever.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You’re naturally really good at this.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It’s amazing that maths is so easy for you.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CAAAD-1A18-2DCC-06CD-6A7FC71FD1DB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Examples of praising effort: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Well done for working so hard at that.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You’ve learned so much, well done.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It’s great that you kept going with that even when it was tricky.</a:t>
            </a:r>
          </a:p>
        </p:txBody>
      </p:sp>
    </p:spTree>
    <p:extLst>
      <p:ext uri="{BB962C8B-B14F-4D97-AF65-F5344CB8AC3E}">
        <p14:creationId xmlns:p14="http://schemas.microsoft.com/office/powerpoint/2010/main" val="12252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Growth Mindset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3ECBCF9-AF9D-C52D-34FF-263C01CBA59E}"/>
              </a:ext>
            </a:extLst>
          </p:cNvPr>
          <p:cNvSpPr txBox="1">
            <a:spLocks/>
          </p:cNvSpPr>
          <p:nvPr/>
        </p:nvSpPr>
        <p:spPr>
          <a:xfrm>
            <a:off x="842485" y="2224493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Fixed Mindset</a:t>
            </a:r>
          </a:p>
          <a:p>
            <a:pPr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Talent is innate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Some people just can’t do certain things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There is no point in trying to improve if you aren’t born with the 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694C-1E0B-3F0D-48C6-2F9269F05829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Growth Mindset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Ability is not fixed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 can learn and improve at anything is you put enough time and effort into it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If you put your mind to it, you will be able to improve: ability isn’t something you’re born with</a:t>
            </a:r>
          </a:p>
        </p:txBody>
      </p:sp>
    </p:spTree>
    <p:extLst>
      <p:ext uri="{BB962C8B-B14F-4D97-AF65-F5344CB8AC3E}">
        <p14:creationId xmlns:p14="http://schemas.microsoft.com/office/powerpoint/2010/main" val="17020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Boost your own confidence</a:t>
            </a:r>
          </a:p>
        </p:txBody>
      </p:sp>
      <p:pic>
        <p:nvPicPr>
          <p:cNvPr id="7" name="Picture Placeholder 6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EBE359B-7CC1-B35F-8B92-DF473C2F4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096"/>
          <a:stretch/>
        </p:blipFill>
        <p:spPr>
          <a:xfrm>
            <a:off x="-15230" y="-216568"/>
            <a:ext cx="9159230" cy="3934327"/>
          </a:xfrm>
        </p:spPr>
      </p:pic>
    </p:spTree>
    <p:extLst>
      <p:ext uri="{BB962C8B-B14F-4D97-AF65-F5344CB8AC3E}">
        <p14:creationId xmlns:p14="http://schemas.microsoft.com/office/powerpoint/2010/main" val="68009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5" name="Online Media 1" title="How I feel about maths">
            <a:hlinkClick r:id="" action="ppaction://media"/>
            <a:extLst>
              <a:ext uri="{FF2B5EF4-FFF2-40B4-BE49-F238E27FC236}">
                <a16:creationId xmlns:a16="http://schemas.microsoft.com/office/drawing/2014/main" id="{0D800880-B34B-A743-4E44-B515BE609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582" y="2078327"/>
            <a:ext cx="8035730" cy="4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Boost your own confidence</a:t>
            </a:r>
          </a:p>
        </p:txBody>
      </p:sp>
      <p:pic>
        <p:nvPicPr>
          <p:cNvPr id="4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CA55BB54-5EE7-2C4F-7A02-EA7995A393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4" y="2133943"/>
            <a:ext cx="7895512" cy="4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25839-74A4-BF74-F856-101142E18420}"/>
              </a:ext>
            </a:extLst>
          </p:cNvPr>
          <p:cNvSpPr txBox="1"/>
          <p:nvPr/>
        </p:nvSpPr>
        <p:spPr>
          <a:xfrm>
            <a:off x="872942" y="4739429"/>
            <a:ext cx="7365367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hlinkClick r:id="rId2"/>
              </a:rPr>
              <a:t>www.nationalnumeracy.org.uk/challenge/sfem24aq</a:t>
            </a:r>
            <a:r>
              <a:rPr lang="en-GB" sz="3200" b="1" dirty="0"/>
              <a:t>  </a:t>
            </a:r>
            <a:endParaRPr lang="en-US" dirty="0"/>
          </a:p>
          <a:p>
            <a:endParaRPr lang="en-GB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59D3FDE-EE5B-3D63-CCAE-F8A38F64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2" y="2299024"/>
            <a:ext cx="4218353" cy="1986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698B5-9010-520E-69F1-D198B5D71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331" y="2118571"/>
            <a:ext cx="2361720" cy="22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C5B5-21E5-D4D1-6D22-D9C82CAF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35" y="2107596"/>
            <a:ext cx="5357730" cy="45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4EFEC-678D-FED6-BC13-390E9367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92" y="2327194"/>
            <a:ext cx="653090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3" name="Online Media 2" title="Top Tips for Supporting Children to Develop Positive Attitudes Towards Maths">
            <a:hlinkClick r:id="" action="ppaction://media"/>
            <a:extLst>
              <a:ext uri="{FF2B5EF4-FFF2-40B4-BE49-F238E27FC236}">
                <a16:creationId xmlns:a16="http://schemas.microsoft.com/office/drawing/2014/main" id="{5D133477-0468-D6F6-3443-D4F32117D3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437" y="2072640"/>
            <a:ext cx="7742682" cy="4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Point out the maths in everyday life</a:t>
            </a:r>
          </a:p>
        </p:txBody>
      </p:sp>
      <p:pic>
        <p:nvPicPr>
          <p:cNvPr id="10" name="Picture Placeholder 9" descr="A picture containing person, clothing, human face, indoor&#10;&#10;Description automatically generated">
            <a:extLst>
              <a:ext uri="{FF2B5EF4-FFF2-40B4-BE49-F238E27FC236}">
                <a16:creationId xmlns:a16="http://schemas.microsoft.com/office/drawing/2014/main" id="{1BFB0052-8241-BB93-24AF-E1A923F82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8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877706" y="2355931"/>
            <a:ext cx="5286787" cy="361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Consider a scenario from daily life.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are numbers involved?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opportunities are there to point out numbers to your children?</a:t>
            </a:r>
          </a:p>
          <a:p>
            <a:pPr lvl="0">
              <a:lnSpc>
                <a:spcPct val="107000"/>
              </a:lnSpc>
            </a:pPr>
            <a:endParaRPr lang="en-GB" sz="700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600" i="1" dirty="0">
                <a:solidFill>
                  <a:srgbClr val="3C3C3B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“Students’ motivation to learn maths is higher among students whose parents discuss how mathematics can be applied to everyday life,” (The Programme for International Student Assessment 2013).</a:t>
            </a:r>
            <a:endParaRPr lang="en-GB" sz="1600" i="1" dirty="0">
              <a:solidFill>
                <a:srgbClr val="3C3C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man in Black Shirt Beside White Llama">
            <a:extLst>
              <a:ext uri="{FF2B5EF4-FFF2-40B4-BE49-F238E27FC236}">
                <a16:creationId xmlns:a16="http://schemas.microsoft.com/office/drawing/2014/main" id="{A243A5F2-147F-795F-2854-D781044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1916386"/>
            <a:ext cx="2569720" cy="1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man Standing Beside Pineapple Fruits">
            <a:extLst>
              <a:ext uri="{FF2B5EF4-FFF2-40B4-BE49-F238E27FC236}">
                <a16:creationId xmlns:a16="http://schemas.microsoft.com/office/drawing/2014/main" id="{B91AF322-829E-7EDE-53CB-C16C3119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13713" y="3629532"/>
            <a:ext cx="2569720" cy="15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inless steel 4-burner gas stove">
            <a:extLst>
              <a:ext uri="{FF2B5EF4-FFF2-40B4-BE49-F238E27FC236}">
                <a16:creationId xmlns:a16="http://schemas.microsoft.com/office/drawing/2014/main" id="{254DC809-1C54-B8F2-9A01-ED8A6FBB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16852" y="5216172"/>
            <a:ext cx="2571979" cy="1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EEE1B-9D84-572D-E796-FC197C52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264962"/>
            <a:ext cx="7985345" cy="3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7110-9F60-2ABB-B2BA-2E09C40C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118931"/>
            <a:ext cx="7985345" cy="4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245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5" ma:contentTypeDescription="Create a new document." ma:contentTypeScope="" ma:versionID="a0996ed8ec116063a8c1f8347c262e4c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dd2e75adbe7edeaf9c9e854978e43739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Props1.xml><?xml version="1.0" encoding="utf-8"?>
<ds:datastoreItem xmlns:ds="http://schemas.openxmlformats.org/officeDocument/2006/customXml" ds:itemID="{939B876F-E50D-458E-A8F2-993D8D2A81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462451-EB91-4BEB-9FF0-020098F3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1A942-AF96-4AED-B1E8-4F47519E2D49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072cec8-3e9d-43cd-90c2-d7a855a423e0"/>
    <ds:schemaRef ds:uri="http://schemas.microsoft.com/office/2006/metadata/properties"/>
    <ds:schemaRef ds:uri="5c446c59-e2cf-4ab6-976a-d41307e20e11"/>
    <ds:schemaRef ds:uri="http://purl.org/dc/elements/1.1/"/>
    <ds:schemaRef ds:uri="http://schemas.microsoft.com/office/infopath/2007/PartnerControls"/>
    <ds:schemaRef ds:uri="3d4fb1ce-7578-4a36-b24b-8490e06c839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TotalTime>50</TotalTime>
  <Words>401</Words>
  <Application>Microsoft Office PowerPoint</Application>
  <PresentationFormat>On-screen Show (4:3)</PresentationFormat>
  <Paragraphs>58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</vt:lpstr>
      <vt:lpstr>Rubik Medium</vt:lpstr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Your Child Love Maths! Presentation East Midlands</dc:title>
  <dc:creator>National Numeracy</dc:creator>
  <cp:lastModifiedBy>Beth Barnes</cp:lastModifiedBy>
  <cp:revision>3</cp:revision>
  <dcterms:created xsi:type="dcterms:W3CDTF">2023-06-02T08:04:45Z</dcterms:created>
  <dcterms:modified xsi:type="dcterms:W3CDTF">2024-05-13T09:50:45Z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