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8" r:id="rId5"/>
    <p:sldMasterId id="2147483683" r:id="rId6"/>
  </p:sldMasterIdLst>
  <p:sldIdLst>
    <p:sldId id="256" r:id="rId7"/>
    <p:sldId id="257" r:id="rId8"/>
    <p:sldId id="258" r:id="rId9"/>
    <p:sldId id="259" r:id="rId10"/>
    <p:sldId id="278" r:id="rId11"/>
    <p:sldId id="260" r:id="rId12"/>
    <p:sldId id="261" r:id="rId13"/>
    <p:sldId id="262" r:id="rId14"/>
    <p:sldId id="279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3A8E89-824D-4BFA-86A0-F8FD822F9FD8}" v="2" dt="2024-05-13T09:36:04.724"/>
    <p1510:client id="{FB52A07D-B96F-8B79-5D90-D0F13E1D0F08}" v="12" dt="2024-05-13T09:50:50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Barnes" userId="3e762f42-0ff2-4b0b-83f7-6a3b90266c0d" providerId="ADAL" clId="{6D3A8E89-824D-4BFA-86A0-F8FD822F9FD8}"/>
    <pc:docChg chg="custSel addSld delSld modSld">
      <pc:chgData name="Beth Barnes" userId="3e762f42-0ff2-4b0b-83f7-6a3b90266c0d" providerId="ADAL" clId="{6D3A8E89-824D-4BFA-86A0-F8FD822F9FD8}" dt="2024-05-13T09:37:13.198" v="24" actId="47"/>
      <pc:docMkLst>
        <pc:docMk/>
      </pc:docMkLst>
      <pc:sldChg chg="addSp delSp modSp mod">
        <pc:chgData name="Beth Barnes" userId="3e762f42-0ff2-4b0b-83f7-6a3b90266c0d" providerId="ADAL" clId="{6D3A8E89-824D-4BFA-86A0-F8FD822F9FD8}" dt="2024-05-13T09:36:44.615" v="21" actId="1076"/>
        <pc:sldMkLst>
          <pc:docMk/>
          <pc:sldMk cId="3982904253" sldId="274"/>
        </pc:sldMkLst>
        <pc:spChg chg="mod">
          <ac:chgData name="Beth Barnes" userId="3e762f42-0ff2-4b0b-83f7-6a3b90266c0d" providerId="ADAL" clId="{6D3A8E89-824D-4BFA-86A0-F8FD822F9FD8}" dt="2024-05-13T09:36:07.738" v="16" actId="14100"/>
          <ac:spMkLst>
            <pc:docMk/>
            <pc:sldMk cId="3982904253" sldId="274"/>
            <ac:spMk id="3" creationId="{DC125839-74A4-BF74-F856-101142E18420}"/>
          </ac:spMkLst>
        </pc:spChg>
        <pc:picChg chg="del">
          <ac:chgData name="Beth Barnes" userId="3e762f42-0ff2-4b0b-83f7-6a3b90266c0d" providerId="ADAL" clId="{6D3A8E89-824D-4BFA-86A0-F8FD822F9FD8}" dt="2024-05-13T09:36:38.515" v="17" actId="478"/>
          <ac:picMkLst>
            <pc:docMk/>
            <pc:sldMk cId="3982904253" sldId="274"/>
            <ac:picMk id="6" creationId="{EA57D0AD-2B9D-1AB5-7F0A-AEA7C9E145B7}"/>
          </ac:picMkLst>
        </pc:picChg>
        <pc:picChg chg="add mod">
          <ac:chgData name="Beth Barnes" userId="3e762f42-0ff2-4b0b-83f7-6a3b90266c0d" providerId="ADAL" clId="{6D3A8E89-824D-4BFA-86A0-F8FD822F9FD8}" dt="2024-05-13T09:36:44.615" v="21" actId="1076"/>
          <ac:picMkLst>
            <pc:docMk/>
            <pc:sldMk cId="3982904253" sldId="274"/>
            <ac:picMk id="7" creationId="{B4102E9F-34AD-971C-6295-149493600976}"/>
          </ac:picMkLst>
        </pc:picChg>
      </pc:sldChg>
      <pc:sldChg chg="del">
        <pc:chgData name="Beth Barnes" userId="3e762f42-0ff2-4b0b-83f7-6a3b90266c0d" providerId="ADAL" clId="{6D3A8E89-824D-4BFA-86A0-F8FD822F9FD8}" dt="2024-05-13T09:37:11.037" v="22" actId="47"/>
        <pc:sldMkLst>
          <pc:docMk/>
          <pc:sldMk cId="3962840792" sldId="275"/>
        </pc:sldMkLst>
      </pc:sldChg>
      <pc:sldChg chg="del">
        <pc:chgData name="Beth Barnes" userId="3e762f42-0ff2-4b0b-83f7-6a3b90266c0d" providerId="ADAL" clId="{6D3A8E89-824D-4BFA-86A0-F8FD822F9FD8}" dt="2024-05-13T09:37:11.455" v="23" actId="47"/>
        <pc:sldMkLst>
          <pc:docMk/>
          <pc:sldMk cId="3221864674" sldId="276"/>
        </pc:sldMkLst>
      </pc:sldChg>
      <pc:sldChg chg="del">
        <pc:chgData name="Beth Barnes" userId="3e762f42-0ff2-4b0b-83f7-6a3b90266c0d" providerId="ADAL" clId="{6D3A8E89-824D-4BFA-86A0-F8FD822F9FD8}" dt="2024-05-13T09:37:13.198" v="24" actId="47"/>
        <pc:sldMkLst>
          <pc:docMk/>
          <pc:sldMk cId="3290446244" sldId="277"/>
        </pc:sldMkLst>
      </pc:sldChg>
      <pc:sldChg chg="addSp delSp modSp add mod modAnim">
        <pc:chgData name="Beth Barnes" userId="3e762f42-0ff2-4b0b-83f7-6a3b90266c0d" providerId="ADAL" clId="{6D3A8E89-824D-4BFA-86A0-F8FD822F9FD8}" dt="2024-05-13T09:34:45.246" v="6" actId="1076"/>
        <pc:sldMkLst>
          <pc:docMk/>
          <pc:sldMk cId="2824239748" sldId="278"/>
        </pc:sldMkLst>
        <pc:picChg chg="add mod">
          <ac:chgData name="Beth Barnes" userId="3e762f42-0ff2-4b0b-83f7-6a3b90266c0d" providerId="ADAL" clId="{6D3A8E89-824D-4BFA-86A0-F8FD822F9FD8}" dt="2024-05-13T09:34:45.246" v="6" actId="1076"/>
          <ac:picMkLst>
            <pc:docMk/>
            <pc:sldMk cId="2824239748" sldId="278"/>
            <ac:picMk id="3" creationId="{5D133477-0468-D6F6-3443-D4F32117D3D2}"/>
          </ac:picMkLst>
        </pc:picChg>
        <pc:picChg chg="del">
          <ac:chgData name="Beth Barnes" userId="3e762f42-0ff2-4b0b-83f7-6a3b90266c0d" providerId="ADAL" clId="{6D3A8E89-824D-4BFA-86A0-F8FD822F9FD8}" dt="2024-05-13T09:34:07.983" v="1" actId="478"/>
          <ac:picMkLst>
            <pc:docMk/>
            <pc:sldMk cId="2824239748" sldId="278"/>
            <ac:picMk id="4" creationId="{6374EFEC-678D-FED6-BC13-390E93679523}"/>
          </ac:picMkLst>
        </pc:picChg>
      </pc:sldChg>
    </pc:docChg>
  </pc:docChgLst>
  <pc:docChgLst>
    <pc:chgData name="Beth Barnes" userId="S::beth@nationalnumeracy.org.uk::3e762f42-0ff2-4b0b-83f7-6a3b90266c0d" providerId="AD" clId="Web-{FB52A07D-B96F-8B79-5D90-D0F13E1D0F08}"/>
    <pc:docChg chg="addSld modSld">
      <pc:chgData name="Beth Barnes" userId="S::beth@nationalnumeracy.org.uk::3e762f42-0ff2-4b0b-83f7-6a3b90266c0d" providerId="AD" clId="Web-{FB52A07D-B96F-8B79-5D90-D0F13E1D0F08}" dt="2024-05-13T09:50:50.143" v="9" actId="1076"/>
      <pc:docMkLst>
        <pc:docMk/>
      </pc:docMkLst>
      <pc:sldChg chg="addSp delSp modSp">
        <pc:chgData name="Beth Barnes" userId="S::beth@nationalnumeracy.org.uk::3e762f42-0ff2-4b0b-83f7-6a3b90266c0d" providerId="AD" clId="Web-{FB52A07D-B96F-8B79-5D90-D0F13E1D0F08}" dt="2024-05-13T09:49:19.184" v="4" actId="1076"/>
        <pc:sldMkLst>
          <pc:docMk/>
          <pc:sldMk cId="3874446489" sldId="262"/>
        </pc:sldMkLst>
        <pc:spChg chg="del">
          <ac:chgData name="Beth Barnes" userId="S::beth@nationalnumeracy.org.uk::3e762f42-0ff2-4b0b-83f7-6a3b90266c0d" providerId="AD" clId="Web-{FB52A07D-B96F-8B79-5D90-D0F13E1D0F08}" dt="2024-05-13T09:49:12.543" v="0"/>
          <ac:spMkLst>
            <pc:docMk/>
            <pc:sldMk cId="3874446489" sldId="262"/>
            <ac:spMk id="3" creationId="{662C0FB5-121A-1336-53F3-85867225AF0D}"/>
          </ac:spMkLst>
        </pc:spChg>
        <pc:grpChg chg="del">
          <ac:chgData name="Beth Barnes" userId="S::beth@nationalnumeracy.org.uk::3e762f42-0ff2-4b0b-83f7-6a3b90266c0d" providerId="AD" clId="Web-{FB52A07D-B96F-8B79-5D90-D0F13E1D0F08}" dt="2024-05-13T09:49:14.121" v="1"/>
          <ac:grpSpMkLst>
            <pc:docMk/>
            <pc:sldMk cId="3874446489" sldId="262"/>
            <ac:grpSpMk id="4" creationId="{9C03ACD4-98F8-97B7-4DBD-BEFC98EC8D31}"/>
          </ac:grpSpMkLst>
        </pc:grpChg>
        <pc:picChg chg="add mod">
          <ac:chgData name="Beth Barnes" userId="S::beth@nationalnumeracy.org.uk::3e762f42-0ff2-4b0b-83f7-6a3b90266c0d" providerId="AD" clId="Web-{FB52A07D-B96F-8B79-5D90-D0F13E1D0F08}" dt="2024-05-13T09:49:19.184" v="4" actId="1076"/>
          <ac:picMkLst>
            <pc:docMk/>
            <pc:sldMk cId="3874446489" sldId="262"/>
            <ac:picMk id="5" creationId="{ADC70D2E-1B8C-5981-2802-4C19D57D39C1}"/>
          </ac:picMkLst>
        </pc:picChg>
      </pc:sldChg>
      <pc:sldChg chg="addSp delSp modSp add replId">
        <pc:chgData name="Beth Barnes" userId="S::beth@nationalnumeracy.org.uk::3e762f42-0ff2-4b0b-83f7-6a3b90266c0d" providerId="AD" clId="Web-{FB52A07D-B96F-8B79-5D90-D0F13E1D0F08}" dt="2024-05-13T09:50:50.143" v="9" actId="1076"/>
        <pc:sldMkLst>
          <pc:docMk/>
          <pc:sldMk cId="3346163476" sldId="279"/>
        </pc:sldMkLst>
        <pc:picChg chg="add mod">
          <ac:chgData name="Beth Barnes" userId="S::beth@nationalnumeracy.org.uk::3e762f42-0ff2-4b0b-83f7-6a3b90266c0d" providerId="AD" clId="Web-{FB52A07D-B96F-8B79-5D90-D0F13E1D0F08}" dt="2024-05-13T09:50:50.143" v="9" actId="1076"/>
          <ac:picMkLst>
            <pc:docMk/>
            <pc:sldMk cId="3346163476" sldId="279"/>
            <ac:picMk id="3" creationId="{858296D9-3F8D-F324-ED77-4B51BCF5A226}"/>
          </ac:picMkLst>
        </pc:picChg>
        <pc:picChg chg="del">
          <ac:chgData name="Beth Barnes" userId="S::beth@nationalnumeracy.org.uk::3e762f42-0ff2-4b0b-83f7-6a3b90266c0d" providerId="AD" clId="Web-{FB52A07D-B96F-8B79-5D90-D0F13E1D0F08}" dt="2024-05-13T09:50:43.783" v="6"/>
          <ac:picMkLst>
            <pc:docMk/>
            <pc:sldMk cId="3346163476" sldId="279"/>
            <ac:picMk id="5" creationId="{ADC70D2E-1B8C-5981-2802-4C19D57D39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97E144-B594-9E85-CC71-D0C94EDA9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8E7702-5B8E-E11A-C258-4C0028CF58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11094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589B34-7592-1FDC-84F6-E57A6A2F0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48363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5537" y="-83819"/>
            <a:ext cx="9172063" cy="1894364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DFAF79-3A43-53CA-129B-AA2CA9FE0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7FC9438-D2BF-8F8B-7142-BF5EA5EEA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18125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152C39A-4BFE-DB73-66A5-2101643936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5537" y="-83819"/>
            <a:ext cx="9172063" cy="1894364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DFAF79-3A43-53CA-129B-AA2CA9FE0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5880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C5A306-6B16-3C5B-659D-2BEADE533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8CD344-C175-0FA4-27C7-9CFAFC454D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633057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C5A306-6B16-3C5B-659D-2BEADE533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C80AC9-5A65-8E4E-9018-532F4F07A5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5772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409040-68BE-A5BA-FDAB-664CDEADE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CE17C68-D9D3-CA0A-F50F-FEE318EB9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83906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409040-68BE-A5BA-FDAB-664CDEADE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30531C8-C317-2890-CC38-0B68ED5C34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60316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BD3CD92-785A-D0F0-50F2-2C0A685F81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50F3912-B780-8103-36CF-16C6D468DF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642504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BD3CD92-785A-D0F0-50F2-2C0A685F81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74A2084-07FD-37E3-778A-784053F4C8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87067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589B34-7592-1FDC-84F6-E57A6A2F0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4C58E21-7BC2-5809-C8EC-0720191F4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A3CF2-9D64-53BF-E73F-E9E9CCAFD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4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B2491BD-B441-71DA-7658-E56CBCE21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65889CC-1E50-41FD-DE46-0403A068EE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22D99-9EE2-56AF-905A-E6E8A9425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B02ABFF-D132-6812-BD40-CC28BD2D2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BFB12FF-30E5-6F99-E2A9-5468D7CC32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D1D25-BB34-561D-0B3A-91D541506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8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537D-1241-45E3-9844-CA6B95D862B5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661E-D344-4A02-AD7E-DDF3E654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736D83-1A94-8FAA-2222-499E17B708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842AF9-D102-42DB-F583-6B1BBC7E5D38}"/>
              </a:ext>
            </a:extLst>
          </p:cNvPr>
          <p:cNvSpPr/>
          <p:nvPr/>
        </p:nvSpPr>
        <p:spPr>
          <a:xfrm>
            <a:off x="4609576" y="-13849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2B2C67-A374-B888-C186-E2E4E889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6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7586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C0AC9018-4835-A2B6-8E88-30138233CF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5601B-1959-95C5-EF0F-1B3E04057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7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7586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469C92E-98D4-390F-5905-5693C9602C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9ECAB-91B3-AAAD-9255-F61096B5D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2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13849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5D66812D-C67D-56DA-D696-8EE3120705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22AAE-3B88-8B65-DA76-034C3FD60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8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24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21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3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2" pos="317">
          <p15:clr>
            <a:srgbClr val="F26B43"/>
          </p15:clr>
        </p15:guide>
        <p15:guide id="3" pos="5443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935">
          <p15:clr>
            <a:srgbClr val="F26B43"/>
          </p15:clr>
        </p15:guide>
        <p15:guide id="6" pos="2767">
          <p15:clr>
            <a:srgbClr val="F26B43"/>
          </p15:clr>
        </p15:guide>
        <p15:guide id="7" pos="2993">
          <p15:clr>
            <a:srgbClr val="F26B43"/>
          </p15:clr>
        </p15:guide>
        <p15:guide id="8" orient="horz" pos="12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pKdA0LCNg2s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XZuert73Le0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nationalnumeracy.org.uk/challenge/sfgm24aq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NzJNDQFM7bs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person, clothing, human face, bowl&#10;&#10;Description automatically generated">
            <a:extLst>
              <a:ext uri="{FF2B5EF4-FFF2-40B4-BE49-F238E27FC236}">
                <a16:creationId xmlns:a16="http://schemas.microsoft.com/office/drawing/2014/main" id="{DDBA04BC-17A6-F497-794D-AB14FA8551A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6" b="22502"/>
          <a:stretch/>
        </p:blipFill>
        <p:spPr>
          <a:xfrm>
            <a:off x="-7615" y="-139338"/>
            <a:ext cx="9159230" cy="3866607"/>
          </a:xfr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B522F40-5607-454D-C360-2C9106234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668" y="4300154"/>
            <a:ext cx="4480460" cy="1158745"/>
          </a:xfrm>
        </p:spPr>
        <p:txBody>
          <a:bodyPr/>
          <a:lstStyle/>
          <a:p>
            <a:r>
              <a:rPr lang="en-US" dirty="0"/>
              <a:t>Help Your Child Love Maths!</a:t>
            </a:r>
          </a:p>
        </p:txBody>
      </p:sp>
    </p:spTree>
    <p:extLst>
      <p:ext uri="{BB962C8B-B14F-4D97-AF65-F5344CB8AC3E}">
        <p14:creationId xmlns:p14="http://schemas.microsoft.com/office/powerpoint/2010/main" val="1824898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Be positive about maths</a:t>
            </a:r>
          </a:p>
        </p:txBody>
      </p:sp>
      <p:pic>
        <p:nvPicPr>
          <p:cNvPr id="7" name="Picture Placeholder 6" descr="A person and child giving each other high five&#10;&#10;Description automatically generated with medium confidence">
            <a:extLst>
              <a:ext uri="{FF2B5EF4-FFF2-40B4-BE49-F238E27FC236}">
                <a16:creationId xmlns:a16="http://schemas.microsoft.com/office/drawing/2014/main" id="{07F2C54A-0DD6-DD9A-4E4B-E433FBFFCA0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b="197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54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C0FB5-121A-1336-53F3-85867225AF0D}"/>
              </a:ext>
            </a:extLst>
          </p:cNvPr>
          <p:cNvSpPr txBox="1"/>
          <p:nvPr/>
        </p:nvSpPr>
        <p:spPr>
          <a:xfrm>
            <a:off x="903832" y="2260137"/>
            <a:ext cx="67288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  <a:ea typeface="Lato"/>
                <a:cs typeface="Lato"/>
              </a:rPr>
              <a:t>Here are some things people sometimes say to children about maths.</a:t>
            </a:r>
            <a:endParaRPr lang="en-GB" sz="2800" dirty="0">
              <a:solidFill>
                <a:srgbClr val="3C3C3B"/>
              </a:solidFill>
              <a:latin typeface="Lato" panose="020F0502020204030203" pitchFamily="34" charset="0"/>
            </a:endParaRPr>
          </a:p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</a:rPr>
              <a:t>Have you heard these things being said?</a:t>
            </a:r>
          </a:p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</a:rPr>
              <a:t>What could be said instead to encourage positive attitudes in children?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418D5F16-591C-76AC-9844-4F1BD89EF511}"/>
              </a:ext>
            </a:extLst>
          </p:cNvPr>
          <p:cNvGrpSpPr/>
          <p:nvPr/>
        </p:nvGrpSpPr>
        <p:grpSpPr>
          <a:xfrm>
            <a:off x="7066052" y="3290031"/>
            <a:ext cx="1822708" cy="6039092"/>
            <a:chOff x="0" y="0"/>
            <a:chExt cx="2430277" cy="8052122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61D01F2E-D579-BF1C-BD71-21F5892E7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430277" cy="8052122"/>
            </a:xfrm>
            <a:prstGeom prst="rect">
              <a:avLst/>
            </a:prstGeom>
          </p:spPr>
        </p:pic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2B305B4B-3733-91A7-231A-5E3EEEFC31EF}"/>
                </a:ext>
              </a:extLst>
            </p:cNvPr>
            <p:cNvGrpSpPr/>
            <p:nvPr/>
          </p:nvGrpSpPr>
          <p:grpSpPr>
            <a:xfrm>
              <a:off x="1023019" y="465753"/>
              <a:ext cx="614619" cy="614619"/>
              <a:chOff x="0" y="0"/>
              <a:chExt cx="812800" cy="812800"/>
            </a:xfrm>
          </p:grpSpPr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0C791165-5DD7-F414-AF4F-84A5271D6ED3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344C678D-FA53-227F-0997-6F1EFA8DC138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6"/>
                  </a:lnSpc>
                </a:pPr>
                <a:endParaRPr/>
              </a:p>
            </p:txBody>
          </p:sp>
        </p:grp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811CDF28-E7C2-F2EA-3D6A-84051E5A267A}"/>
                </a:ext>
              </a:extLst>
            </p:cNvPr>
            <p:cNvGrpSpPr/>
            <p:nvPr/>
          </p:nvGrpSpPr>
          <p:grpSpPr>
            <a:xfrm>
              <a:off x="1023019" y="964197"/>
              <a:ext cx="317867" cy="269865"/>
              <a:chOff x="0" y="0"/>
              <a:chExt cx="812800" cy="690057"/>
            </a:xfrm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650BDBA7-F06A-6673-BA40-F6DC5A42826B}"/>
                  </a:ext>
                </a:extLst>
              </p:cNvPr>
              <p:cNvSpPr/>
              <p:nvPr/>
            </p:nvSpPr>
            <p:spPr>
              <a:xfrm>
                <a:off x="214747" y="0"/>
                <a:ext cx="383306" cy="690057"/>
              </a:xfrm>
              <a:custGeom>
                <a:avLst/>
                <a:gdLst/>
                <a:ahLst/>
                <a:cxnLst/>
                <a:rect l="l" t="t" r="r" b="b"/>
                <a:pathLst>
                  <a:path w="383306" h="690057">
                    <a:moveTo>
                      <a:pt x="191653" y="0"/>
                    </a:moveTo>
                    <a:cubicBezTo>
                      <a:pt x="310845" y="74185"/>
                      <a:pt x="383306" y="204636"/>
                      <a:pt x="383306" y="345029"/>
                    </a:cubicBezTo>
                    <a:cubicBezTo>
                      <a:pt x="383306" y="485421"/>
                      <a:pt x="310845" y="615872"/>
                      <a:pt x="191653" y="690057"/>
                    </a:cubicBezTo>
                    <a:cubicBezTo>
                      <a:pt x="72461" y="615872"/>
                      <a:pt x="0" y="485421"/>
                      <a:pt x="0" y="345029"/>
                    </a:cubicBezTo>
                    <a:cubicBezTo>
                      <a:pt x="0" y="204636"/>
                      <a:pt x="72461" y="74185"/>
                      <a:pt x="191653" y="0"/>
                    </a:cubicBez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4">
                <a:extLst>
                  <a:ext uri="{FF2B5EF4-FFF2-40B4-BE49-F238E27FC236}">
                    <a16:creationId xmlns:a16="http://schemas.microsoft.com/office/drawing/2014/main" id="{A506EA49-8A89-2747-62F2-6538917FD3D5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6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946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8D89F1-82DD-6B94-BF9E-62DBF1C44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4072" flipH="1">
            <a:off x="3920443" y="1923855"/>
            <a:ext cx="4917576" cy="361218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96E566F-C40E-16DB-FF02-F401048026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687"/>
          <a:stretch>
            <a:fillRect/>
          </a:stretch>
        </p:blipFill>
        <p:spPr>
          <a:xfrm>
            <a:off x="-2584929" y="1938986"/>
            <a:ext cx="7883412" cy="6306767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261D76D5-CE39-1561-46B8-90006119F9BD}"/>
              </a:ext>
            </a:extLst>
          </p:cNvPr>
          <p:cNvSpPr txBox="1"/>
          <p:nvPr/>
        </p:nvSpPr>
        <p:spPr>
          <a:xfrm>
            <a:off x="4267782" y="2337749"/>
            <a:ext cx="3944224" cy="233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8"/>
              </a:lnSpc>
            </a:pPr>
            <a:r>
              <a:rPr lang="en-US" sz="3234" b="1" dirty="0">
                <a:solidFill>
                  <a:srgbClr val="FFFFFF"/>
                </a:solidFill>
                <a:latin typeface="Lato" panose="020F0502020204030203" pitchFamily="34" charset="0"/>
              </a:rPr>
              <a:t>“I was never any good at </a:t>
            </a:r>
            <a:r>
              <a:rPr lang="en-US" sz="3234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3234" b="1" dirty="0">
                <a:solidFill>
                  <a:srgbClr val="FFFFFF"/>
                </a:solidFill>
                <a:latin typeface="Lato" panose="020F0502020204030203" pitchFamily="34" charset="0"/>
              </a:rPr>
              <a:t> at school and it did me no harm.”</a:t>
            </a:r>
          </a:p>
        </p:txBody>
      </p:sp>
    </p:spTree>
    <p:extLst>
      <p:ext uri="{BB962C8B-B14F-4D97-AF65-F5344CB8AC3E}">
        <p14:creationId xmlns:p14="http://schemas.microsoft.com/office/powerpoint/2010/main" val="402382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212A2BD-C40D-F28C-A5FB-B66154363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92827" y="2689929"/>
            <a:ext cx="3372053" cy="447061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2B2BC83-8DFD-959A-A8C4-4FD0135AD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2062">
            <a:off x="1178850" y="1958760"/>
            <a:ext cx="3925298" cy="4097745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508A90A9-7822-2CA9-2E5E-62CE7489A6D7}"/>
              </a:ext>
            </a:extLst>
          </p:cNvPr>
          <p:cNvSpPr txBox="1"/>
          <p:nvPr/>
        </p:nvSpPr>
        <p:spPr>
          <a:xfrm>
            <a:off x="1489825" y="2472181"/>
            <a:ext cx="3303348" cy="214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“You won’t need to worry about </a:t>
            </a:r>
            <a:r>
              <a:rPr lang="en-US" sz="2986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 once you’ve finished school.”</a:t>
            </a:r>
          </a:p>
        </p:txBody>
      </p:sp>
    </p:spTree>
    <p:extLst>
      <p:ext uri="{BB962C8B-B14F-4D97-AF65-F5344CB8AC3E}">
        <p14:creationId xmlns:p14="http://schemas.microsoft.com/office/powerpoint/2010/main" val="191738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D8C8BF-1D67-2C40-8BE7-EFB399FAC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36665" y="1932027"/>
            <a:ext cx="5015638" cy="3780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DCED81-F99A-C32F-D7A2-338D1DA4EFF6}"/>
              </a:ext>
            </a:extLst>
          </p:cNvPr>
          <p:cNvSpPr txBox="1"/>
          <p:nvPr/>
        </p:nvSpPr>
        <p:spPr>
          <a:xfrm>
            <a:off x="4422588" y="2303676"/>
            <a:ext cx="4180114" cy="270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00" b="1" dirty="0">
                <a:solidFill>
                  <a:srgbClr val="FFFFFF"/>
                </a:solidFill>
                <a:latin typeface="Lato" panose="020F0502020204030203" pitchFamily="34" charset="0"/>
              </a:rPr>
              <a:t>“It’s ok. You can’t be good at everything. You’re better at literacy. Your brother is more of a </a:t>
            </a:r>
            <a:r>
              <a:rPr lang="en-US" sz="2900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2900" b="1" dirty="0">
                <a:solidFill>
                  <a:srgbClr val="FFFFFF"/>
                </a:solidFill>
                <a:latin typeface="Lato" panose="020F0502020204030203" pitchFamily="34" charset="0"/>
              </a:rPr>
              <a:t>-y person.”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948DBE-1803-4B16-185A-3BCFD4712F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0146" y="2489535"/>
            <a:ext cx="3332842" cy="853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41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5FA627-524F-5B8C-3D60-BF519083B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59540">
            <a:off x="716635" y="1971657"/>
            <a:ext cx="4957649" cy="291468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61EEFBE-82C9-B2E8-4690-BAB3F00797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27767" y="2390644"/>
            <a:ext cx="4082135" cy="5713949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AB217ABE-8E21-123C-667A-FA5629C5137D}"/>
              </a:ext>
            </a:extLst>
          </p:cNvPr>
          <p:cNvSpPr txBox="1"/>
          <p:nvPr/>
        </p:nvSpPr>
        <p:spPr>
          <a:xfrm>
            <a:off x="1114376" y="2629998"/>
            <a:ext cx="4162165" cy="159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“Well done for getting that right. You’re so clever.”</a:t>
            </a:r>
          </a:p>
        </p:txBody>
      </p:sp>
    </p:spTree>
    <p:extLst>
      <p:ext uri="{BB962C8B-B14F-4D97-AF65-F5344CB8AC3E}">
        <p14:creationId xmlns:p14="http://schemas.microsoft.com/office/powerpoint/2010/main" val="583844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Praise effort, rather than talent</a:t>
            </a:r>
          </a:p>
        </p:txBody>
      </p:sp>
      <p:pic>
        <p:nvPicPr>
          <p:cNvPr id="6" name="Picture Placeholder 5" descr="A person and a child looking at a book&#10;&#10;Description automatically generated with low confidence">
            <a:extLst>
              <a:ext uri="{FF2B5EF4-FFF2-40B4-BE49-F238E27FC236}">
                <a16:creationId xmlns:a16="http://schemas.microsoft.com/office/drawing/2014/main" id="{3D559340-31F8-12DB-B1C3-3898412974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3" b="24058"/>
          <a:stretch/>
        </p:blipFill>
        <p:spPr>
          <a:xfrm>
            <a:off x="-7615" y="-156754"/>
            <a:ext cx="9159230" cy="3864429"/>
          </a:xfrm>
        </p:spPr>
      </p:pic>
    </p:spTree>
    <p:extLst>
      <p:ext uri="{BB962C8B-B14F-4D97-AF65-F5344CB8AC3E}">
        <p14:creationId xmlns:p14="http://schemas.microsoft.com/office/powerpoint/2010/main" val="1140628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Praise effort, rather than talent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3A053F-91FC-2D60-36F0-B4A8E820AC69}"/>
              </a:ext>
            </a:extLst>
          </p:cNvPr>
          <p:cNvSpPr txBox="1">
            <a:spLocks/>
          </p:cNvSpPr>
          <p:nvPr/>
        </p:nvSpPr>
        <p:spPr>
          <a:xfrm>
            <a:off x="694827" y="2189659"/>
            <a:ext cx="3763962" cy="35990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bg1"/>
                </a:solidFill>
                <a:latin typeface="Rubik Medium" panose="02000604000000020004" pitchFamily="2" charset="-79"/>
                <a:ea typeface="+mn-ea"/>
                <a:cs typeface="Rubik Medium" panose="02000604000000020004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Examples of praising talent:</a:t>
            </a:r>
          </a:p>
          <a:p>
            <a:pPr>
              <a:spcAft>
                <a:spcPts val="1200"/>
              </a:spcAft>
            </a:pPr>
            <a:endParaRPr lang="en-GB" sz="20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Well done. You’re so clever.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You’re naturally really good at this.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It’s amazing that maths is so easy for you.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BCAAAD-1A18-2DCC-06CD-6A7FC71FD1DB}"/>
              </a:ext>
            </a:extLst>
          </p:cNvPr>
          <p:cNvSpPr txBox="1">
            <a:spLocks/>
          </p:cNvSpPr>
          <p:nvPr/>
        </p:nvSpPr>
        <p:spPr>
          <a:xfrm>
            <a:off x="4933409" y="2187755"/>
            <a:ext cx="3763962" cy="3599089"/>
          </a:xfrm>
          <a:prstGeom prst="rect">
            <a:avLst/>
          </a:prstGeom>
        </p:spPr>
        <p:txBody>
          <a:bodyPr/>
          <a:lstStyle>
            <a:lvl1pPr mar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125" b="0" i="0" kern="1200">
                <a:solidFill>
                  <a:srgbClr val="951B8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900" b="1" i="0" kern="1200" baseline="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0" marR="0" indent="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7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  <a:latin typeface="Rubik Medium" pitchFamily="2" charset="-79"/>
                <a:cs typeface="Rubik Medium" pitchFamily="2" charset="-79"/>
              </a:rPr>
              <a:t>Examples of praising effort: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endParaRPr lang="en-GB" sz="2000" dirty="0">
              <a:solidFill>
                <a:schemeClr val="tx1"/>
              </a:solidFill>
              <a:latin typeface="Rubik Medium" pitchFamily="2" charset="-79"/>
              <a:cs typeface="Rubik Medium" pitchFamily="2" charset="-79"/>
            </a:endParaRP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Well done for working so hard at that.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You’ve learned so much, well done.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It’s great that you kept going with that even when it was tricky.</a:t>
            </a:r>
          </a:p>
        </p:txBody>
      </p:sp>
    </p:spTree>
    <p:extLst>
      <p:ext uri="{BB962C8B-B14F-4D97-AF65-F5344CB8AC3E}">
        <p14:creationId xmlns:p14="http://schemas.microsoft.com/office/powerpoint/2010/main" val="1225230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Growth Mindset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3ECBCF9-AF9D-C52D-34FF-263C01CBA59E}"/>
              </a:ext>
            </a:extLst>
          </p:cNvPr>
          <p:cNvSpPr txBox="1">
            <a:spLocks/>
          </p:cNvSpPr>
          <p:nvPr/>
        </p:nvSpPr>
        <p:spPr>
          <a:xfrm>
            <a:off x="842485" y="2224493"/>
            <a:ext cx="3763962" cy="35990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bg1"/>
                </a:solidFill>
                <a:latin typeface="Rubik Medium" panose="02000604000000020004" pitchFamily="2" charset="-79"/>
                <a:ea typeface="+mn-ea"/>
                <a:cs typeface="Rubik Medium" panose="02000604000000020004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Fixed Mindset</a:t>
            </a:r>
          </a:p>
          <a:p>
            <a:pPr>
              <a:spcAft>
                <a:spcPts val="1200"/>
              </a:spcAft>
            </a:pPr>
            <a:endParaRPr lang="en-GB" sz="20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Talent is innate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Some people just can’t do certain things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There is no point in trying to improve if you aren’t born with the 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F694C-1E0B-3F0D-48C6-2F9269F05829}"/>
              </a:ext>
            </a:extLst>
          </p:cNvPr>
          <p:cNvSpPr txBox="1">
            <a:spLocks/>
          </p:cNvSpPr>
          <p:nvPr/>
        </p:nvSpPr>
        <p:spPr>
          <a:xfrm>
            <a:off x="4933409" y="2187755"/>
            <a:ext cx="3763962" cy="3599089"/>
          </a:xfrm>
          <a:prstGeom prst="rect">
            <a:avLst/>
          </a:prstGeom>
        </p:spPr>
        <p:txBody>
          <a:bodyPr/>
          <a:lstStyle>
            <a:lvl1pPr mar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125" b="0" i="0" kern="1200">
                <a:solidFill>
                  <a:srgbClr val="951B8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900" b="1" i="0" kern="1200" baseline="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0" marR="0" indent="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7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  <a:latin typeface="Rubik Medium" pitchFamily="2" charset="-79"/>
                <a:cs typeface="Rubik Medium" pitchFamily="2" charset="-79"/>
              </a:rPr>
              <a:t>Growth Mindset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endParaRPr lang="en-GB" sz="2000" b="1" dirty="0">
              <a:solidFill>
                <a:schemeClr val="tx1"/>
              </a:solidFill>
            </a:endParaRP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Ability is not fixed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You can learn and improve at anything is you put enough time and effort into it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If you put your mind to it, you will be able to improve: ability isn’t something you’re born with</a:t>
            </a:r>
          </a:p>
        </p:txBody>
      </p:sp>
    </p:spTree>
    <p:extLst>
      <p:ext uri="{BB962C8B-B14F-4D97-AF65-F5344CB8AC3E}">
        <p14:creationId xmlns:p14="http://schemas.microsoft.com/office/powerpoint/2010/main" val="170205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Boost your own confidence</a:t>
            </a:r>
          </a:p>
        </p:txBody>
      </p:sp>
      <p:pic>
        <p:nvPicPr>
          <p:cNvPr id="7" name="Picture Placeholder 6" descr="A person sitting at a table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5EBE359B-7CC1-B35F-8B92-DF473C2F469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30096"/>
          <a:stretch/>
        </p:blipFill>
        <p:spPr>
          <a:xfrm>
            <a:off x="-15230" y="-216568"/>
            <a:ext cx="9159230" cy="3934327"/>
          </a:xfrm>
        </p:spPr>
      </p:pic>
    </p:spTree>
    <p:extLst>
      <p:ext uri="{BB962C8B-B14F-4D97-AF65-F5344CB8AC3E}">
        <p14:creationId xmlns:p14="http://schemas.microsoft.com/office/powerpoint/2010/main" val="68009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How do you feel about maths?</a:t>
            </a:r>
          </a:p>
        </p:txBody>
      </p:sp>
      <p:pic>
        <p:nvPicPr>
          <p:cNvPr id="5" name="Online Media 1" title="How I feel about maths">
            <a:hlinkClick r:id="" action="ppaction://media"/>
            <a:extLst>
              <a:ext uri="{FF2B5EF4-FFF2-40B4-BE49-F238E27FC236}">
                <a16:creationId xmlns:a16="http://schemas.microsoft.com/office/drawing/2014/main" id="{0D800880-B34B-A743-4E44-B515BE609A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8582" y="2078327"/>
            <a:ext cx="8035730" cy="45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Boost your own confidence</a:t>
            </a:r>
          </a:p>
        </p:txBody>
      </p:sp>
      <p:pic>
        <p:nvPicPr>
          <p:cNvPr id="4" name="Online Media 2" title="What is the National Numeracy Challenge &amp; how can it help me improve my numeracy?">
            <a:hlinkClick r:id="" action="ppaction://media"/>
            <a:extLst>
              <a:ext uri="{FF2B5EF4-FFF2-40B4-BE49-F238E27FC236}">
                <a16:creationId xmlns:a16="http://schemas.microsoft.com/office/drawing/2014/main" id="{CA55BB54-5EE7-2C4F-7A02-EA7995A393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2844" y="2133943"/>
            <a:ext cx="7895512" cy="44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National Numeracy Challenge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25839-74A4-BF74-F856-101142E18420}"/>
              </a:ext>
            </a:extLst>
          </p:cNvPr>
          <p:cNvSpPr txBox="1"/>
          <p:nvPr/>
        </p:nvSpPr>
        <p:spPr>
          <a:xfrm>
            <a:off x="872942" y="4739429"/>
            <a:ext cx="7365367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hlinkClick r:id="rId2"/>
              </a:rPr>
              <a:t>www.nationalnumeracy.org.uk/challenge/sfgm24aq</a:t>
            </a:r>
            <a:r>
              <a:rPr lang="en-GB" sz="3200" b="1" dirty="0"/>
              <a:t>  </a:t>
            </a:r>
            <a:endParaRPr lang="en-US" dirty="0"/>
          </a:p>
          <a:p>
            <a:endParaRPr lang="en-GB" dirty="0"/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859D3FDE-EE5B-3D63-CCAE-F8A38F649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42" y="2299024"/>
            <a:ext cx="4218353" cy="19868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02E9F-34AD-971C-6295-149493600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884" y="2074143"/>
            <a:ext cx="2469425" cy="240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0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How do you feel about maths?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BC5B5-21E5-D4D1-6D22-D9C82CAF2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35" y="2107596"/>
            <a:ext cx="5357730" cy="45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4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National Numeracy’s top tips for families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4EFEC-678D-FED6-BC13-390E93679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592" y="2327194"/>
            <a:ext cx="6530906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National Numeracy’s top tips for families</a:t>
            </a:r>
          </a:p>
        </p:txBody>
      </p:sp>
      <p:pic>
        <p:nvPicPr>
          <p:cNvPr id="3" name="Online Media 2" title="Top Tips for Supporting Children to Develop Positive Attitudes Towards Maths">
            <a:hlinkClick r:id="" action="ppaction://media"/>
            <a:extLst>
              <a:ext uri="{FF2B5EF4-FFF2-40B4-BE49-F238E27FC236}">
                <a16:creationId xmlns:a16="http://schemas.microsoft.com/office/drawing/2014/main" id="{5D133477-0468-D6F6-3443-D4F32117D3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6437" y="2072640"/>
            <a:ext cx="7742682" cy="437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Point out the maths in everyday life</a:t>
            </a:r>
          </a:p>
        </p:txBody>
      </p:sp>
      <p:pic>
        <p:nvPicPr>
          <p:cNvPr id="10" name="Picture Placeholder 9" descr="A picture containing person, clothing, human face, indoor&#10;&#10;Description automatically generated">
            <a:extLst>
              <a:ext uri="{FF2B5EF4-FFF2-40B4-BE49-F238E27FC236}">
                <a16:creationId xmlns:a16="http://schemas.microsoft.com/office/drawing/2014/main" id="{1BFB0052-8241-BB93-24AF-E1A923F82A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 r="28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584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Maths in everyday life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C0FB5-121A-1336-53F3-85867225AF0D}"/>
              </a:ext>
            </a:extLst>
          </p:cNvPr>
          <p:cNvSpPr txBox="1"/>
          <p:nvPr/>
        </p:nvSpPr>
        <p:spPr>
          <a:xfrm>
            <a:off x="877706" y="2355931"/>
            <a:ext cx="5286787" cy="3618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dirty="0">
                <a:solidFill>
                  <a:srgbClr val="3C3C3B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Consider a scenario from daily life.</a:t>
            </a: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dirty="0">
                <a:solidFill>
                  <a:srgbClr val="3C3C3B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How are numbers involved?</a:t>
            </a: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dirty="0">
                <a:solidFill>
                  <a:srgbClr val="3C3C3B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What opportunities are there to point out numbers to your children?</a:t>
            </a:r>
          </a:p>
          <a:p>
            <a:pPr lvl="0">
              <a:lnSpc>
                <a:spcPct val="107000"/>
              </a:lnSpc>
            </a:pPr>
            <a:endParaRPr lang="en-GB" sz="700" dirty="0">
              <a:solidFill>
                <a:srgbClr val="3C3C3B"/>
              </a:solidFill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1600" i="1" dirty="0">
                <a:solidFill>
                  <a:srgbClr val="3C3C3B"/>
                </a:solidFill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“Students’ motivation to learn maths is higher among students whose parents discuss how mathematics can be applied to everyday life,” (The Programme for International Student Assessment 2013).</a:t>
            </a:r>
            <a:endParaRPr lang="en-GB" sz="1600" i="1" dirty="0">
              <a:solidFill>
                <a:srgbClr val="3C3C3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oman in Black Shirt Beside White Llama">
            <a:extLst>
              <a:ext uri="{FF2B5EF4-FFF2-40B4-BE49-F238E27FC236}">
                <a16:creationId xmlns:a16="http://schemas.microsoft.com/office/drawing/2014/main" id="{A243A5F2-147F-795F-2854-D781044CE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3" y="1916386"/>
            <a:ext cx="2569720" cy="1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oman Standing Beside Pineapple Fruits">
            <a:extLst>
              <a:ext uri="{FF2B5EF4-FFF2-40B4-BE49-F238E27FC236}">
                <a16:creationId xmlns:a16="http://schemas.microsoft.com/office/drawing/2014/main" id="{B91AF322-829E-7EDE-53CB-C16C3119D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10561" r="10526" b="13722"/>
          <a:stretch/>
        </p:blipFill>
        <p:spPr bwMode="auto">
          <a:xfrm>
            <a:off x="6313713" y="3629532"/>
            <a:ext cx="2569720" cy="158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tainless steel 4-burner gas stove">
            <a:extLst>
              <a:ext uri="{FF2B5EF4-FFF2-40B4-BE49-F238E27FC236}">
                <a16:creationId xmlns:a16="http://schemas.microsoft.com/office/drawing/2014/main" id="{254DC809-1C54-B8F2-9A01-ED8A6FBBE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t="12752" r="9975" b="14434"/>
          <a:stretch/>
        </p:blipFill>
        <p:spPr bwMode="auto">
          <a:xfrm>
            <a:off x="6316852" y="5216172"/>
            <a:ext cx="2571979" cy="14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Maths in everyday life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DC70D2E-1B8C-5981-2802-4C19D57D3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78" y="2219074"/>
            <a:ext cx="7807740" cy="37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4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Maths in everyday life</a:t>
            </a:r>
          </a:p>
        </p:txBody>
      </p:sp>
      <p:pic>
        <p:nvPicPr>
          <p:cNvPr id="3" name="Picture 2" descr="A group of colorful rectangles with white text&#10;&#10;Description automatically generated">
            <a:extLst>
              <a:ext uri="{FF2B5EF4-FFF2-40B4-BE49-F238E27FC236}">
                <a16:creationId xmlns:a16="http://schemas.microsoft.com/office/drawing/2014/main" id="{858296D9-3F8D-F324-ED77-4B51BCF5A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78" y="2127219"/>
            <a:ext cx="7995479" cy="42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63476"/>
      </p:ext>
    </p:extLst>
  </p:cSld>
  <p:clrMapOvr>
    <a:masterClrMapping/>
  </p:clrMapOvr>
</p:sld>
</file>

<file path=ppt/theme/theme1.xml><?xml version="1.0" encoding="utf-8"?>
<a:theme xmlns:a="http://schemas.openxmlformats.org/drawingml/2006/main" name="NNChampions">
  <a:themeElements>
    <a:clrScheme name="Custom 16">
      <a:dk1>
        <a:srgbClr val="575752"/>
      </a:dk1>
      <a:lt1>
        <a:sysClr val="window" lastClr="FFFFFF"/>
      </a:lt1>
      <a:dk2>
        <a:srgbClr val="00282A"/>
      </a:dk2>
      <a:lt2>
        <a:srgbClr val="FFFFFF"/>
      </a:lt2>
      <a:accent1>
        <a:srgbClr val="0055A8"/>
      </a:accent1>
      <a:accent2>
        <a:srgbClr val="4F1749"/>
      </a:accent2>
      <a:accent3>
        <a:srgbClr val="1C9BD8"/>
      </a:accent3>
      <a:accent4>
        <a:srgbClr val="0BBBFF"/>
      </a:accent4>
      <a:accent5>
        <a:srgbClr val="951B81"/>
      </a:accent5>
      <a:accent6>
        <a:srgbClr val="E60073"/>
      </a:accent6>
      <a:hlink>
        <a:srgbClr val="A5A5A5"/>
      </a:hlink>
      <a:folHlink>
        <a:srgbClr val="4B004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Champions" id="{69B6FD43-0370-48F2-8000-3B4E04EC2F7F}" vid="{93432998-3380-49AA-A4E3-E8CF41EAC859}"/>
    </a:ext>
  </a:extLst>
</a:theme>
</file>

<file path=ppt/theme/theme2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479FD-F14B-D646-BCA7-316635391FFE}" vid="{C9A714F8-F978-4543-A9A3-1B58A6CD18BA}"/>
    </a:ext>
  </a:extLst>
</a:theme>
</file>

<file path=ppt/theme/theme3.xml><?xml version="1.0" encoding="utf-8"?>
<a:theme xmlns:a="http://schemas.openxmlformats.org/drawingml/2006/main" name="Content page (no falling number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479FD-F14B-D646-BCA7-316635391FFE}" vid="{6CCB65F1-755A-5D49-8CE5-890D031327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ults_x0020_or_x0020_Schools_x003a_ xmlns="3d4fb1ce-7578-4a36-b24b-8490e06c8395" xsi:nil="true"/>
    <Product xmlns="3d4fb1ce-7578-4a36-b24b-8490e06c8395" xsi:nil="true"/>
    <Teamwork_x003f_ xmlns="3d4fb1ce-7578-4a36-b24b-8490e06c8395" xsi:nil="true"/>
    <External_x0020_use xmlns="3d4fb1ce-7578-4a36-b24b-8490e06c8395" xsi:nil="true"/>
    <Proposed_x0020_funding xmlns="3d4fb1ce-7578-4a36-b24b-8490e06c8395" xsi:nil="true"/>
    <Instigated_x0020_by_x003a_ xmlns="3d4fb1ce-7578-4a36-b24b-8490e06c8395" xsi:nil="true"/>
    <Internal_x0020_Use xmlns="3d4fb1ce-7578-4a36-b24b-8490e06c8395" xsi:nil="true"/>
    <Current_x0020_Status xmlns="3d4fb1ce-7578-4a36-b24b-8490e06c8395" xsi:nil="true"/>
    <Educational_x0020_Input xmlns="3d4fb1ce-7578-4a36-b24b-8490e06c8395" xsi:nil="true"/>
    <lcf76f155ced4ddcb4097134ff3c332f xmlns="3d4fb1ce-7578-4a36-b24b-8490e06c8395">
      <Terms xmlns="http://schemas.microsoft.com/office/infopath/2007/PartnerControls"/>
    </lcf76f155ced4ddcb4097134ff3c332f>
    <Next_x0020_Strategic_x0020_meeting xmlns="3d4fb1ce-7578-4a36-b24b-8490e06c8395" xsi:nil="true"/>
    <End_x0020_date xmlns="3d4fb1ce-7578-4a36-b24b-8490e06c8395" xsi:nil="true"/>
    <zygd xmlns="3d4fb1ce-7578-4a36-b24b-8490e06c8395" xsi:nil="true"/>
    <Project xmlns="3d4fb1ce-7578-4a36-b24b-8490e06c8395">BaNC</Project>
    <Start_x0020_date xmlns="3d4fb1ce-7578-4a36-b24b-8490e06c8395" xsi:nil="true"/>
    <sp5s xmlns="3d4fb1ce-7578-4a36-b24b-8490e06c8395" xsi:nil="true"/>
    <Components xmlns="3d4fb1ce-7578-4a36-b24b-8490e06c8395" xsi:nil="true"/>
    <Target_x0020_Group xmlns="3d4fb1ce-7578-4a36-b24b-8490e06c8395" xsi:nil="true"/>
    <Ed_x0020_other xmlns="3d4fb1ce-7578-4a36-b24b-8490e06c8395" xsi:nil="true"/>
    <Priority xmlns="3d4fb1ce-7578-4a36-b24b-8490e06c8395" xsi:nil="true"/>
    <TaxCatchAll xmlns="5c446c59-e2cf-4ab6-976a-d41307e20e11" xsi:nil="true"/>
    <Budget xmlns="3d4fb1ce-7578-4a36-b24b-8490e06c8395" xsi:nil="true"/>
    <_x0031__x002d_Liner xmlns="3d4fb1ce-7578-4a36-b24b-8490e06c8395" xsi:nil="true"/>
    <Phase xmlns="3d4fb1ce-7578-4a36-b24b-8490e06c8395" xsi:nil="true"/>
    <Support xmlns="3d4fb1ce-7578-4a36-b24b-8490e06c839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21833FE06F8488E9DE48F3E8C88A1" ma:contentTypeVersion="45" ma:contentTypeDescription="Create a new document." ma:contentTypeScope="" ma:versionID="a0996ed8ec116063a8c1f8347c262e4c">
  <xsd:schema xmlns:xsd="http://www.w3.org/2001/XMLSchema" xmlns:xs="http://www.w3.org/2001/XMLSchema" xmlns:p="http://schemas.microsoft.com/office/2006/metadata/properties" xmlns:ns2="3d4fb1ce-7578-4a36-b24b-8490e06c8395" xmlns:ns3="5c446c59-e2cf-4ab6-976a-d41307e20e11" xmlns:ns4="b072cec8-3e9d-43cd-90c2-d7a855a423e0" targetNamespace="http://schemas.microsoft.com/office/2006/metadata/properties" ma:root="true" ma:fieldsID="dd2e75adbe7edeaf9c9e854978e43739" ns2:_="" ns3:_="" ns4:_="">
    <xsd:import namespace="3d4fb1ce-7578-4a36-b24b-8490e06c8395"/>
    <xsd:import namespace="5c446c59-e2cf-4ab6-976a-d41307e20e11"/>
    <xsd:import namespace="b072cec8-3e9d-43cd-90c2-d7a855a423e0"/>
    <xsd:element name="properties">
      <xsd:complexType>
        <xsd:sequence>
          <xsd:element name="documentManagement">
            <xsd:complexType>
              <xsd:all>
                <xsd:element ref="ns2:Project"/>
                <xsd:element ref="ns2:Phase" minOccurs="0"/>
                <xsd:element ref="ns2:Internal_x0020_Use" minOccurs="0"/>
                <xsd:element ref="ns2:Target_x0020_Group" minOccurs="0"/>
                <xsd:element ref="ns2:Components" minOccurs="0"/>
                <xsd:element ref="ns2:Instigated_x0020_by_x003a_" minOccurs="0"/>
                <xsd:element ref="ns2:Adults_x0020_or_x0020_Schools_x003a_" minOccurs="0"/>
                <xsd:element ref="ns2:Current_x0020_Status" minOccurs="0"/>
                <xsd:element ref="ns2:Start_x0020_date" minOccurs="0"/>
                <xsd:element ref="ns2:End_x0020_date" minOccurs="0"/>
                <xsd:element ref="ns2:Educational_x0020_Input" minOccurs="0"/>
                <xsd:element ref="ns2:Budget" minOccurs="0"/>
                <xsd:element ref="ns2:Teamwork_x003f_" minOccurs="0"/>
                <xsd:element ref="ns2:Product" minOccurs="0"/>
                <xsd:element ref="ns2:External_x0020_use" minOccurs="0"/>
                <xsd:element ref="ns2:sp5s" minOccurs="0"/>
                <xsd:element ref="ns2:zygd" minOccurs="0"/>
                <xsd:element ref="ns2:_x0031__x002d_Liner" minOccurs="0"/>
                <xsd:element ref="ns2:Support" minOccurs="0"/>
                <xsd:element ref="ns2:Ed_x0020_other" minOccurs="0"/>
                <xsd:element ref="ns2:Next_x0020_Strategic_x0020_meeting" minOccurs="0"/>
                <xsd:element ref="ns3:SharedWithUsers" minOccurs="0"/>
                <xsd:element ref="ns2:Priority" minOccurs="0"/>
                <xsd:element ref="ns2:Proposed_x0020_funding" minOccurs="0"/>
                <xsd:element ref="ns4:SharingHintHash" minOccurs="0"/>
                <xsd:element ref="ns4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fb1ce-7578-4a36-b24b-8490e06c8395" elementFormDefault="qualified">
    <xsd:import namespace="http://schemas.microsoft.com/office/2006/documentManagement/types"/>
    <xsd:import namespace="http://schemas.microsoft.com/office/infopath/2007/PartnerControls"/>
    <xsd:element name="Project" ma:index="1" ma:displayName="Project" ma:format="Dropdown" ma:indexed="true" ma:internalName="Project">
      <xsd:simpleType>
        <xsd:restriction base="dms:Choice">
          <xsd:enumeration value="BIT"/>
          <xsd:enumeration value="Challenge"/>
          <xsd:enumeration value="Mobile Maths"/>
          <xsd:enumeration value="Parental Engagement"/>
          <xsd:enumeration value="Family Maths Toolkit"/>
          <xsd:enumeration value="Firm Foundations for All"/>
          <xsd:enumeration value="PHF"/>
          <xsd:enumeration value="Passport Maths"/>
          <xsd:enumeration value="Portsmouth Counts"/>
          <xsd:enumeration value="Mayors Fund"/>
          <xsd:enumeration value="Overarching"/>
          <xsd:enumeration value="n/a"/>
          <xsd:enumeration value="Health"/>
          <xsd:enumeration value="BaNC"/>
          <xsd:enumeration value="Multiply"/>
        </xsd:restriction>
      </xsd:simpleType>
    </xsd:element>
    <xsd:element name="Phase" ma:index="2" nillable="true" ma:displayName="Phase" ma:format="Dropdown" ma:indexed="true" ma:internalName="Phase">
      <xsd:simpleType>
        <xsd:restriction base="dms:Choice">
          <xsd:enumeration value="Application"/>
          <xsd:enumeration value="Planning"/>
          <xsd:enumeration value="Research and Development"/>
          <xsd:enumeration value="Pilot"/>
          <xsd:enumeration value="Phase 2"/>
          <xsd:enumeration value="Phase 3"/>
          <xsd:enumeration value="Phase 4"/>
          <xsd:enumeration value="n/a"/>
        </xsd:restriction>
      </xsd:simpleType>
    </xsd:element>
    <xsd:element name="Internal_x0020_Use" ma:index="4" nillable="true" ma:displayName="Type of" ma:format="Dropdown" ma:internalName="Internal_x0020_Use">
      <xsd:simpleType>
        <xsd:restriction base="dms:Choice">
          <xsd:enumeration value="Activities_Tests"/>
          <xsd:enumeration value="Conference"/>
          <xsd:enumeration value="Consultation Response"/>
          <xsd:enumeration value="Contract"/>
          <xsd:enumeration value="Data"/>
          <xsd:enumeration value="Developed Parts"/>
          <xsd:enumeration value="Developing Material"/>
          <xsd:enumeration value="Evidence"/>
          <xsd:enumeration value="Expert Groups"/>
          <xsd:enumeration value="Finances"/>
          <xsd:enumeration value="Focus Groups"/>
          <xsd:enumeration value="Funding"/>
          <xsd:enumeration value="Meeting Minutes"/>
          <xsd:enumeration value="not internal"/>
          <xsd:enumeration value="Planning"/>
          <xsd:enumeration value="Financial_Quote"/>
          <xsd:enumeration value="Reference"/>
          <xsd:enumeration value="StockImages"/>
          <xsd:enumeration value="Support"/>
          <xsd:enumeration value="Survey_analysis"/>
          <xsd:enumeration value="Report/Write Up"/>
        </xsd:restriction>
      </xsd:simpleType>
    </xsd:element>
    <xsd:element name="Target_x0020_Group" ma:index="5" nillable="true" ma:displayName="Target Group" ma:format="Dropdown" ma:internalName="Target_x0020_Group">
      <xsd:simpleType>
        <xsd:restriction base="dms:Choice">
          <xsd:enumeration value="Champions"/>
          <xsd:enumeration value="Learners"/>
          <xsd:enumeration value="Partner"/>
          <xsd:enumeration value="Participant"/>
          <xsd:enumeration value="Partners and Participants"/>
          <xsd:enumeration value="Stakeholders"/>
          <xsd:enumeration value="Funders"/>
          <xsd:enumeration value="n/a"/>
        </xsd:restriction>
      </xsd:simpleType>
    </xsd:element>
    <xsd:element name="Components" ma:index="6" nillable="true" ma:displayName="Components" ma:format="Dropdown" ma:internalName="Components">
      <xsd:simpleType>
        <xsd:restriction base="dms:Choice">
          <xsd:enumeration value="Assessments"/>
          <xsd:enumeration value="Images"/>
          <xsd:enumeration value="Learn Elsewhere"/>
          <xsd:enumeration value="Legal"/>
          <xsd:enumeration value="Resources"/>
          <xsd:enumeration value="Wireframes"/>
        </xsd:restriction>
      </xsd:simpleType>
    </xsd:element>
    <xsd:element name="Instigated_x0020_by_x003a_" ma:index="7" nillable="true" ma:displayName="PM / Owner" ma:format="Dropdown" ma:indexed="true" ma:internalName="Instigated_x0020_by_x003a_">
      <xsd:simpleType>
        <xsd:restriction base="dms:Choice">
          <xsd:enumeration value="Siobhan"/>
          <xsd:enumeration value="Rachel"/>
          <xsd:enumeration value="Paul"/>
          <xsd:enumeration value="Lynn"/>
          <xsd:enumeration value="Sally"/>
          <xsd:enumeration value="Mike"/>
          <xsd:enumeration value="Vessi"/>
          <xsd:enumeration value="Serge"/>
          <xsd:enumeration value="Anna"/>
          <xsd:enumeration value="Margaret"/>
          <xsd:enumeration value="Rachael"/>
          <xsd:enumeration value="Hannah"/>
          <xsd:enumeration value="n/a"/>
        </xsd:restriction>
      </xsd:simpleType>
    </xsd:element>
    <xsd:element name="Adults_x0020_or_x0020_Schools_x003a_" ma:index="8" nillable="true" ma:displayName="Adults or Schools:" ma:format="Dropdown" ma:internalName="Adults_x0020_or_x0020_Schools_x003a_">
      <xsd:simpleType>
        <xsd:restriction base="dms:Choice">
          <xsd:enumeration value="Adults Challenge"/>
          <xsd:enumeration value="Adults other"/>
          <xsd:enumeration value="Strategic"/>
          <xsd:enumeration value="Schools"/>
          <xsd:enumeration value="Adults &amp; schools"/>
          <xsd:enumeration value="n/a"/>
        </xsd:restriction>
      </xsd:simpleType>
    </xsd:element>
    <xsd:element name="Current_x0020_Status" ma:index="9" nillable="true" ma:displayName="Dev Status" ma:format="Dropdown" ma:indexed="true" ma:internalName="Current_x0020_Status">
      <xsd:simpleType>
        <xsd:restriction base="dms:Choice">
          <xsd:enumeration value="Pipeline"/>
          <xsd:enumeration value="Active"/>
          <xsd:enumeration value="Complete"/>
          <xsd:enumeration value="n/a"/>
        </xsd:restriction>
      </xsd:simpleType>
    </xsd:element>
    <xsd:element name="Start_x0020_date" ma:index="10" nillable="true" ma:displayName="Start date" ma:format="DateOnly" ma:internalName="Start_x0020_date">
      <xsd:simpleType>
        <xsd:restriction base="dms:DateTime"/>
      </xsd:simpleType>
    </xsd:element>
    <xsd:element name="End_x0020_date" ma:index="11" nillable="true" ma:displayName="End date" ma:format="DateOnly" ma:internalName="End_x0020_date">
      <xsd:simpleType>
        <xsd:restriction base="dms:DateTime"/>
      </xsd:simpleType>
    </xsd:element>
    <xsd:element name="Educational_x0020_Input" ma:index="12" nillable="true" ma:displayName="Ed lead" ma:format="Dropdown" ma:internalName="Educational_x0020_Input">
      <xsd:simpleType>
        <xsd:restriction base="dms:Choice">
          <xsd:enumeration value="Els"/>
          <xsd:enumeration value="Derek"/>
          <xsd:enumeration value="Margaret"/>
          <xsd:enumeration value="Sue"/>
          <xsd:enumeration value="Lynn"/>
          <xsd:enumeration value="Serge"/>
          <xsd:enumeration value="tbc"/>
          <xsd:enumeration value="No"/>
        </xsd:restriction>
      </xsd:simpleType>
    </xsd:element>
    <xsd:element name="Budget" ma:index="13" nillable="true" ma:displayName="Est cost" ma:decimals="0" ma:LCID="2057" ma:internalName="Budget">
      <xsd:simpleType>
        <xsd:restriction base="dms:Currency"/>
      </xsd:simpleType>
    </xsd:element>
    <xsd:element name="Teamwork_x003f_" ma:index="14" nillable="true" ma:displayName="Teamwork" ma:format="Dropdown" ma:internalName="Teamwork_x003f_">
      <xsd:simpleType>
        <xsd:union memberTypes="dms:Text">
          <xsd:simpleType>
            <xsd:restriction base="dms:Choice">
              <xsd:enumeration value="Yes"/>
              <xsd:enumeration value="No"/>
            </xsd:restriction>
          </xsd:simpleType>
        </xsd:union>
      </xsd:simpleType>
    </xsd:element>
    <xsd:element name="Product" ma:index="15" nillable="true" ma:displayName="Product" ma:format="Dropdown" ma:indexed="true" ma:internalName="Product">
      <xsd:simpleType>
        <xsd:restriction base="dms:Choice">
          <xsd:enumeration value="BaNC"/>
          <xsd:enumeration value="Challenge Online"/>
          <xsd:enumeration value="Challenge Champions"/>
          <xsd:enumeration value="Champions Workbook"/>
          <xsd:enumeration value="Numeracy Review"/>
          <xsd:enumeration value="Family Maths Toolkit"/>
          <xsd:enumeration value="Parent Leaflets"/>
          <xsd:enumeration value="Parent Scrapbooks"/>
          <xsd:enumeration value="Firm Foundations Support Materials"/>
          <xsd:enumeration value="Overarching"/>
          <xsd:enumeration value="n/a"/>
          <xsd:enumeration value="Screener"/>
        </xsd:restriction>
      </xsd:simpleType>
    </xsd:element>
    <xsd:element name="External_x0020_use" ma:index="16" nillable="true" ma:displayName="Comms" ma:format="Dropdown" ma:internalName="External_x0020_use">
      <xsd:simpleType>
        <xsd:union memberTypes="dms:Text">
          <xsd:simpleType>
            <xsd:restriction base="dms:Choice">
              <xsd:enumeration value="Activities_Tests"/>
              <xsd:enumeration value="Ambassadors"/>
              <xsd:enumeration value="Blog_piece"/>
              <xsd:enumeration value="Brand"/>
              <xsd:enumeration value="Brief"/>
              <xsd:enumeration value="Case_study"/>
              <xsd:enumeration value="Comms_social_intern"/>
              <xsd:enumeration value="Design Features"/>
              <xsd:enumeration value="Emailing"/>
              <xsd:enumeration value="Instructions"/>
              <xsd:enumeration value="Leaflet_Handout_Overview"/>
              <xsd:enumeration value="Media"/>
              <xsd:enumeration value="Not External"/>
              <xsd:enumeration value="Posters_Banners"/>
              <xsd:enumeration value="Presentation"/>
              <xsd:enumeration value="Print Artwork"/>
              <xsd:enumeration value="Workshop"/>
            </xsd:restriction>
          </xsd:simpleType>
        </xsd:union>
      </xsd:simpleType>
    </xsd:element>
    <xsd:element name="sp5s" ma:index="17" nillable="true" ma:displayName="Text" ma:internalName="sp5s">
      <xsd:simpleType>
        <xsd:restriction base="dms:Text"/>
      </xsd:simpleType>
    </xsd:element>
    <xsd:element name="zygd" ma:index="18" nillable="true" ma:displayName="Contains data" ma:internalName="zygd">
      <xsd:simpleType>
        <xsd:restriction base="dms:Text"/>
      </xsd:simpleType>
    </xsd:element>
    <xsd:element name="_x0031__x002d_Liner" ma:index="19" nillable="true" ma:displayName="1-Liner" ma:description="A 1-line description" ma:internalName="_x0031__x002d_Liner">
      <xsd:simpleType>
        <xsd:restriction base="dms:Note">
          <xsd:maxLength value="255"/>
        </xsd:restriction>
      </xsd:simpleType>
    </xsd:element>
    <xsd:element name="Support" ma:index="20" nillable="true" ma:displayName="Support" ma:format="Dropdown" ma:internalName="Support">
      <xsd:simpleType>
        <xsd:union memberTypes="dms:Text">
          <xsd:simpleType>
            <xsd:restriction base="dms:Choice">
              <xsd:enumeration value="Jo"/>
              <xsd:enumeration value="Anna"/>
              <xsd:enumeration value="Helen"/>
              <xsd:enumeration value="n/a"/>
            </xsd:restriction>
          </xsd:simpleType>
        </xsd:union>
      </xsd:simpleType>
    </xsd:element>
    <xsd:element name="Ed_x0020_other" ma:index="21" nillable="true" ma:displayName="Ed other" ma:internalName="Ed_x0020_othe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Lynn"/>
                        <xsd:enumeration value="Serge"/>
                        <xsd:enumeration value="Derek"/>
                        <xsd:enumeration value="Mandy"/>
                        <xsd:enumeration value="Colin"/>
                        <xsd:enumeration value="Nina"/>
                        <xsd:enumeration value="Margaret"/>
                        <xsd:enumeration value="Pip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ext_x0020_Strategic_x0020_meeting" ma:index="22" nillable="true" ma:displayName="Next Strategic meeting" ma:format="Dropdown" ma:internalName="Next_x0020_Strategic_x0020_meeting">
      <xsd:simpleType>
        <xsd:union memberTypes="dms:Text">
          <xsd:simpleType>
            <xsd:restriction base="dms:Choice">
              <xsd:enumeration value="Yes"/>
            </xsd:restriction>
          </xsd:simpleType>
        </xsd:union>
      </xsd:simpleType>
    </xsd:element>
    <xsd:element name="Priority" ma:index="30" nillable="true" ma:displayName="Priority" ma:decimals="0" ma:internalName="Priority">
      <xsd:simpleType>
        <xsd:restriction base="dms:Number"/>
      </xsd:simpleType>
    </xsd:element>
    <xsd:element name="Proposed_x0020_funding" ma:index="31" nillable="true" ma:displayName="Proposed funding" ma:internalName="Proposed_x0020_funding">
      <xsd:simpleType>
        <xsd:restriction base="dms:Text">
          <xsd:maxLength value="255"/>
        </xsd:restriction>
      </xsd:simpleType>
    </xsd:element>
    <xsd:element name="MediaServiceMetadata" ma:index="3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9" nillable="true" ma:displayName="Tags" ma:internalName="MediaServiceAutoTags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ef2560c5-e438-498a-b155-42b5557b5a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4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5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46c59-e2cf-4ab6-976a-d41307e20e11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48" nillable="true" ma:displayName="Taxonomy Catch All Column" ma:hidden="true" ma:list="{a7ee53dc-7a83-4204-bf94-a1a24809ac75}" ma:internalName="TaxCatchAll" ma:showField="CatchAllData" ma:web="5c446c59-e2cf-4ab6-976a-d41307e20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2cec8-3e9d-43cd-90c2-d7a855a423e0" elementFormDefault="qualified">
    <xsd:import namespace="http://schemas.microsoft.com/office/2006/documentManagement/types"/>
    <xsd:import namespace="http://schemas.microsoft.com/office/infopath/2007/PartnerControls"/>
    <xsd:element name="SharingHintHash" ma:index="32" nillable="true" ma:displayName="Sharing Hint Hash" ma:internalName="SharingHintHash" ma:readOnly="true">
      <xsd:simpleType>
        <xsd:restriction base="dms:Text"/>
      </xsd:simple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11A942-AF96-4AED-B1E8-4F47519E2D49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3d4fb1ce-7578-4a36-b24b-8490e06c8395"/>
    <ds:schemaRef ds:uri="http://purl.org/dc/elements/1.1/"/>
    <ds:schemaRef ds:uri="5c446c59-e2cf-4ab6-976a-d41307e20e11"/>
    <ds:schemaRef ds:uri="http://schemas.microsoft.com/office/infopath/2007/PartnerControls"/>
    <ds:schemaRef ds:uri="http://www.w3.org/XML/1998/namespace"/>
    <ds:schemaRef ds:uri="b072cec8-3e9d-43cd-90c2-d7a855a423e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E462451-EB91-4BEB-9FF0-020098F3D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4fb1ce-7578-4a36-b24b-8490e06c8395"/>
    <ds:schemaRef ds:uri="5c446c59-e2cf-4ab6-976a-d41307e20e11"/>
    <ds:schemaRef ds:uri="b072cec8-3e9d-43cd-90c2-d7a855a423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9B876F-E50D-458E-A8F2-993D8D2A81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NNChampions</Template>
  <TotalTime>50</TotalTime>
  <Words>413</Words>
  <Application>Microsoft Office PowerPoint</Application>
  <PresentationFormat>On-screen Show (4:3)</PresentationFormat>
  <Paragraphs>63</Paragraphs>
  <Slides>21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NNChampions</vt:lpstr>
      <vt:lpstr>Title page</vt:lpstr>
      <vt:lpstr>Content page (no falling numbers)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Your Child Love Maths! Presentation Greater Manchester</dc:title>
  <dc:creator>National Numeracy</dc:creator>
  <cp:lastModifiedBy>Beth Barnes</cp:lastModifiedBy>
  <cp:revision>9</cp:revision>
  <dcterms:created xsi:type="dcterms:W3CDTF">2023-06-02T08:04:45Z</dcterms:created>
  <dcterms:modified xsi:type="dcterms:W3CDTF">2024-05-13T09:50:53Z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0x010100B2B21833FE06F8488E9DE48F3E8C88A1</vt:lpwstr>
  </property>
  <property fmtid="{D5CDD505-2E9C-101B-9397-08002B2CF9AE}" pid="3" name="MediaServiceImageTags">
    <vt:lpwstr/>
  </property>
</Properties>
</file>