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</p:sldMasterIdLst>
  <p:sldIdLst>
    <p:sldId id="256" r:id="rId7"/>
    <p:sldId id="257" r:id="rId8"/>
    <p:sldId id="258" r:id="rId9"/>
    <p:sldId id="259" r:id="rId10"/>
    <p:sldId id="278" r:id="rId11"/>
    <p:sldId id="260" r:id="rId12"/>
    <p:sldId id="261" r:id="rId13"/>
    <p:sldId id="262" r:id="rId14"/>
    <p:sldId id="279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3A8E89-824D-4BFA-86A0-F8FD822F9FD8}" v="2" dt="2024-05-13T09:36:04.724"/>
    <p1510:client id="{FB52A07D-B96F-8B79-5D90-D0F13E1D0F08}" v="12" dt="2024-05-13T09:50:50.1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3e762f42-0ff2-4b0b-83f7-6a3b90266c0d" providerId="ADAL" clId="{6D3A8E89-824D-4BFA-86A0-F8FD822F9FD8}"/>
    <pc:docChg chg="custSel addSld delSld modSld">
      <pc:chgData name="Beth Barnes" userId="3e762f42-0ff2-4b0b-83f7-6a3b90266c0d" providerId="ADAL" clId="{6D3A8E89-824D-4BFA-86A0-F8FD822F9FD8}" dt="2024-05-13T09:37:13.198" v="24" actId="47"/>
      <pc:docMkLst>
        <pc:docMk/>
      </pc:docMkLst>
      <pc:sldChg chg="addSp delSp modSp mod">
        <pc:chgData name="Beth Barnes" userId="3e762f42-0ff2-4b0b-83f7-6a3b90266c0d" providerId="ADAL" clId="{6D3A8E89-824D-4BFA-86A0-F8FD822F9FD8}" dt="2024-05-13T09:36:44.615" v="21" actId="1076"/>
        <pc:sldMkLst>
          <pc:docMk/>
          <pc:sldMk cId="3982904253" sldId="274"/>
        </pc:sldMkLst>
        <pc:spChg chg="mod">
          <ac:chgData name="Beth Barnes" userId="3e762f42-0ff2-4b0b-83f7-6a3b90266c0d" providerId="ADAL" clId="{6D3A8E89-824D-4BFA-86A0-F8FD822F9FD8}" dt="2024-05-13T09:36:07.738" v="16" actId="14100"/>
          <ac:spMkLst>
            <pc:docMk/>
            <pc:sldMk cId="3982904253" sldId="274"/>
            <ac:spMk id="3" creationId="{DC125839-74A4-BF74-F856-101142E18420}"/>
          </ac:spMkLst>
        </pc:spChg>
        <pc:picChg chg="del">
          <ac:chgData name="Beth Barnes" userId="3e762f42-0ff2-4b0b-83f7-6a3b90266c0d" providerId="ADAL" clId="{6D3A8E89-824D-4BFA-86A0-F8FD822F9FD8}" dt="2024-05-13T09:36:38.515" v="17" actId="478"/>
          <ac:picMkLst>
            <pc:docMk/>
            <pc:sldMk cId="3982904253" sldId="274"/>
            <ac:picMk id="6" creationId="{EA57D0AD-2B9D-1AB5-7F0A-AEA7C9E145B7}"/>
          </ac:picMkLst>
        </pc:picChg>
        <pc:picChg chg="add mod">
          <ac:chgData name="Beth Barnes" userId="3e762f42-0ff2-4b0b-83f7-6a3b90266c0d" providerId="ADAL" clId="{6D3A8E89-824D-4BFA-86A0-F8FD822F9FD8}" dt="2024-05-13T09:36:44.615" v="21" actId="1076"/>
          <ac:picMkLst>
            <pc:docMk/>
            <pc:sldMk cId="3982904253" sldId="274"/>
            <ac:picMk id="7" creationId="{B4102E9F-34AD-971C-6295-149493600976}"/>
          </ac:picMkLst>
        </pc:picChg>
      </pc:sldChg>
      <pc:sldChg chg="del">
        <pc:chgData name="Beth Barnes" userId="3e762f42-0ff2-4b0b-83f7-6a3b90266c0d" providerId="ADAL" clId="{6D3A8E89-824D-4BFA-86A0-F8FD822F9FD8}" dt="2024-05-13T09:37:11.037" v="22" actId="47"/>
        <pc:sldMkLst>
          <pc:docMk/>
          <pc:sldMk cId="3962840792" sldId="275"/>
        </pc:sldMkLst>
      </pc:sldChg>
      <pc:sldChg chg="del">
        <pc:chgData name="Beth Barnes" userId="3e762f42-0ff2-4b0b-83f7-6a3b90266c0d" providerId="ADAL" clId="{6D3A8E89-824D-4BFA-86A0-F8FD822F9FD8}" dt="2024-05-13T09:37:11.455" v="23" actId="47"/>
        <pc:sldMkLst>
          <pc:docMk/>
          <pc:sldMk cId="3221864674" sldId="276"/>
        </pc:sldMkLst>
      </pc:sldChg>
      <pc:sldChg chg="del">
        <pc:chgData name="Beth Barnes" userId="3e762f42-0ff2-4b0b-83f7-6a3b90266c0d" providerId="ADAL" clId="{6D3A8E89-824D-4BFA-86A0-F8FD822F9FD8}" dt="2024-05-13T09:37:13.198" v="24" actId="47"/>
        <pc:sldMkLst>
          <pc:docMk/>
          <pc:sldMk cId="3290446244" sldId="277"/>
        </pc:sldMkLst>
      </pc:sldChg>
      <pc:sldChg chg="addSp delSp modSp add mod modAnim">
        <pc:chgData name="Beth Barnes" userId="3e762f42-0ff2-4b0b-83f7-6a3b90266c0d" providerId="ADAL" clId="{6D3A8E89-824D-4BFA-86A0-F8FD822F9FD8}" dt="2024-05-13T09:34:45.246" v="6" actId="1076"/>
        <pc:sldMkLst>
          <pc:docMk/>
          <pc:sldMk cId="2824239748" sldId="278"/>
        </pc:sldMkLst>
        <pc:picChg chg="add mod">
          <ac:chgData name="Beth Barnes" userId="3e762f42-0ff2-4b0b-83f7-6a3b90266c0d" providerId="ADAL" clId="{6D3A8E89-824D-4BFA-86A0-F8FD822F9FD8}" dt="2024-05-13T09:34:45.246" v="6" actId="1076"/>
          <ac:picMkLst>
            <pc:docMk/>
            <pc:sldMk cId="2824239748" sldId="278"/>
            <ac:picMk id="3" creationId="{5D133477-0468-D6F6-3443-D4F32117D3D2}"/>
          </ac:picMkLst>
        </pc:picChg>
        <pc:picChg chg="del">
          <ac:chgData name="Beth Barnes" userId="3e762f42-0ff2-4b0b-83f7-6a3b90266c0d" providerId="ADAL" clId="{6D3A8E89-824D-4BFA-86A0-F8FD822F9FD8}" dt="2024-05-13T09:34:07.983" v="1" actId="478"/>
          <ac:picMkLst>
            <pc:docMk/>
            <pc:sldMk cId="2824239748" sldId="278"/>
            <ac:picMk id="4" creationId="{6374EFEC-678D-FED6-BC13-390E93679523}"/>
          </ac:picMkLst>
        </pc:picChg>
      </pc:sldChg>
    </pc:docChg>
  </pc:docChgLst>
  <pc:docChgLst>
    <pc:chgData name="Beth Barnes" userId="S::beth@nationalnumeracy.org.uk::3e762f42-0ff2-4b0b-83f7-6a3b90266c0d" providerId="AD" clId="Web-{FB52A07D-B96F-8B79-5D90-D0F13E1D0F08}"/>
    <pc:docChg chg="addSld modSld">
      <pc:chgData name="Beth Barnes" userId="S::beth@nationalnumeracy.org.uk::3e762f42-0ff2-4b0b-83f7-6a3b90266c0d" providerId="AD" clId="Web-{FB52A07D-B96F-8B79-5D90-D0F13E1D0F08}" dt="2024-05-13T09:50:50.143" v="9" actId="1076"/>
      <pc:docMkLst>
        <pc:docMk/>
      </pc:docMkLst>
      <pc:sldChg chg="addSp delSp modSp">
        <pc:chgData name="Beth Barnes" userId="S::beth@nationalnumeracy.org.uk::3e762f42-0ff2-4b0b-83f7-6a3b90266c0d" providerId="AD" clId="Web-{FB52A07D-B96F-8B79-5D90-D0F13E1D0F08}" dt="2024-05-13T09:49:19.184" v="4" actId="1076"/>
        <pc:sldMkLst>
          <pc:docMk/>
          <pc:sldMk cId="3874446489" sldId="262"/>
        </pc:sldMkLst>
        <pc:spChg chg="del">
          <ac:chgData name="Beth Barnes" userId="S::beth@nationalnumeracy.org.uk::3e762f42-0ff2-4b0b-83f7-6a3b90266c0d" providerId="AD" clId="Web-{FB52A07D-B96F-8B79-5D90-D0F13E1D0F08}" dt="2024-05-13T09:49:12.543" v="0"/>
          <ac:spMkLst>
            <pc:docMk/>
            <pc:sldMk cId="3874446489" sldId="262"/>
            <ac:spMk id="3" creationId="{662C0FB5-121A-1336-53F3-85867225AF0D}"/>
          </ac:spMkLst>
        </pc:spChg>
        <pc:grpChg chg="del">
          <ac:chgData name="Beth Barnes" userId="S::beth@nationalnumeracy.org.uk::3e762f42-0ff2-4b0b-83f7-6a3b90266c0d" providerId="AD" clId="Web-{FB52A07D-B96F-8B79-5D90-D0F13E1D0F08}" dt="2024-05-13T09:49:14.121" v="1"/>
          <ac:grpSpMkLst>
            <pc:docMk/>
            <pc:sldMk cId="3874446489" sldId="262"/>
            <ac:grpSpMk id="4" creationId="{9C03ACD4-98F8-97B7-4DBD-BEFC98EC8D31}"/>
          </ac:grpSpMkLst>
        </pc:grpChg>
        <pc:picChg chg="add mod">
          <ac:chgData name="Beth Barnes" userId="S::beth@nationalnumeracy.org.uk::3e762f42-0ff2-4b0b-83f7-6a3b90266c0d" providerId="AD" clId="Web-{FB52A07D-B96F-8B79-5D90-D0F13E1D0F08}" dt="2024-05-13T09:49:19.184" v="4" actId="1076"/>
          <ac:picMkLst>
            <pc:docMk/>
            <pc:sldMk cId="3874446489" sldId="262"/>
            <ac:picMk id="5" creationId="{ADC70D2E-1B8C-5981-2802-4C19D57D39C1}"/>
          </ac:picMkLst>
        </pc:picChg>
      </pc:sldChg>
      <pc:sldChg chg="addSp delSp modSp add replId">
        <pc:chgData name="Beth Barnes" userId="S::beth@nationalnumeracy.org.uk::3e762f42-0ff2-4b0b-83f7-6a3b90266c0d" providerId="AD" clId="Web-{FB52A07D-B96F-8B79-5D90-D0F13E1D0F08}" dt="2024-05-13T09:50:50.143" v="9" actId="1076"/>
        <pc:sldMkLst>
          <pc:docMk/>
          <pc:sldMk cId="3346163476" sldId="279"/>
        </pc:sldMkLst>
        <pc:picChg chg="add mod">
          <ac:chgData name="Beth Barnes" userId="S::beth@nationalnumeracy.org.uk::3e762f42-0ff2-4b0b-83f7-6a3b90266c0d" providerId="AD" clId="Web-{FB52A07D-B96F-8B79-5D90-D0F13E1D0F08}" dt="2024-05-13T09:50:50.143" v="9" actId="1076"/>
          <ac:picMkLst>
            <pc:docMk/>
            <pc:sldMk cId="3346163476" sldId="279"/>
            <ac:picMk id="3" creationId="{858296D9-3F8D-F324-ED77-4B51BCF5A226}"/>
          </ac:picMkLst>
        </pc:picChg>
        <pc:picChg chg="del">
          <ac:chgData name="Beth Barnes" userId="S::beth@nationalnumeracy.org.uk::3e762f42-0ff2-4b0b-83f7-6a3b90266c0d" providerId="AD" clId="Web-{FB52A07D-B96F-8B79-5D90-D0F13E1D0F08}" dt="2024-05-13T09:50:43.783" v="6"/>
          <ac:picMkLst>
            <pc:docMk/>
            <pc:sldMk cId="3346163476" sldId="279"/>
            <ac:picMk id="5" creationId="{ADC70D2E-1B8C-5981-2802-4C19D57D39C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8363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8125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58804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33057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557728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839068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03168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42504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87067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4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5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8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537D-1241-45E3-9844-CA6B95D862B5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661E-D344-4A02-AD7E-DDF3E6545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2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24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pKdA0LCNg2s?feature=oemb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XZuert73Le0?feature=oembed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nationalnumeracy.org.uk/challenge/sfgm24aq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NzJNDQFM7bs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person, clothing, human face, bowl&#10;&#10;Description automatically generated">
            <a:extLst>
              <a:ext uri="{FF2B5EF4-FFF2-40B4-BE49-F238E27FC236}">
                <a16:creationId xmlns:a16="http://schemas.microsoft.com/office/drawing/2014/main" id="{DDBA04BC-17A6-F497-794D-AB14FA8551A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39338"/>
            <a:ext cx="9159230" cy="3866607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B522F40-5607-454D-C360-2C91062344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668" y="4300154"/>
            <a:ext cx="4480460" cy="1158745"/>
          </a:xfrm>
        </p:spPr>
        <p:txBody>
          <a:bodyPr/>
          <a:lstStyle/>
          <a:p>
            <a:r>
              <a:rPr lang="en-US" dirty="0"/>
              <a:t>Help Your Child Love Maths!</a:t>
            </a:r>
          </a:p>
        </p:txBody>
      </p:sp>
    </p:spTree>
    <p:extLst>
      <p:ext uri="{BB962C8B-B14F-4D97-AF65-F5344CB8AC3E}">
        <p14:creationId xmlns:p14="http://schemas.microsoft.com/office/powerpoint/2010/main" val="1824898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Be positive about maths</a:t>
            </a:r>
          </a:p>
        </p:txBody>
      </p:sp>
      <p:pic>
        <p:nvPicPr>
          <p:cNvPr id="7" name="Picture Placeholder 6" descr="A person and child giving each other high five&#10;&#10;Description automatically generated with medium confidence">
            <a:extLst>
              <a:ext uri="{FF2B5EF4-FFF2-40B4-BE49-F238E27FC236}">
                <a16:creationId xmlns:a16="http://schemas.microsoft.com/office/drawing/2014/main" id="{07F2C54A-0DD6-DD9A-4E4B-E433FBFFCA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4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903832" y="2260137"/>
            <a:ext cx="672881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  <a:ea typeface="Lato"/>
                <a:cs typeface="Lato"/>
              </a:rPr>
              <a:t>Here are some things people sometimes say to children about maths.</a:t>
            </a:r>
            <a:endParaRPr lang="en-GB" sz="2800" dirty="0">
              <a:solidFill>
                <a:srgbClr val="3C3C3B"/>
              </a:solidFill>
              <a:latin typeface="Lato" panose="020F0502020204030203" pitchFamily="34" charset="0"/>
            </a:endParaRP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Have you heard these things being said?</a:t>
            </a: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What could be said instead to encourage positive attitudes in children?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418D5F16-591C-76AC-9844-4F1BD89EF511}"/>
              </a:ext>
            </a:extLst>
          </p:cNvPr>
          <p:cNvGrpSpPr/>
          <p:nvPr/>
        </p:nvGrpSpPr>
        <p:grpSpPr>
          <a:xfrm>
            <a:off x="7066052" y="3290031"/>
            <a:ext cx="1822708" cy="6039092"/>
            <a:chOff x="0" y="0"/>
            <a:chExt cx="2430277" cy="8052122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1D01F2E-D579-BF1C-BD71-21F5892E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B305B4B-3733-91A7-231A-5E3EEEFC31EF}"/>
                </a:ext>
              </a:extLst>
            </p:cNvPr>
            <p:cNvGrpSpPr/>
            <p:nvPr/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0C791165-5DD7-F414-AF4F-84A5271D6ED3}"/>
                  </a:ext>
                </a:extLst>
              </p:cNvPr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344C678D-FA53-227F-0997-6F1EFA8DC138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811CDF28-E7C2-F2EA-3D6A-84051E5A267A}"/>
                </a:ext>
              </a:extLst>
            </p:cNvPr>
            <p:cNvGrpSpPr/>
            <p:nvPr/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50BDBA7-F06A-6673-BA40-F6DC5A42826B}"/>
                  </a:ext>
                </a:extLst>
              </p:cNvPr>
              <p:cNvSpPr/>
              <p:nvPr/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id="{A506EA49-8A89-2747-62F2-6538917FD3D5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465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8D89F1-82DD-6B94-BF9E-62DBF1C44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4072" flipH="1">
            <a:off x="3920443" y="1923855"/>
            <a:ext cx="4917576" cy="3612183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96E566F-C40E-16DB-FF02-F401048026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687"/>
          <a:stretch>
            <a:fillRect/>
          </a:stretch>
        </p:blipFill>
        <p:spPr>
          <a:xfrm>
            <a:off x="-2584929" y="1938986"/>
            <a:ext cx="7883412" cy="6306767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261D76D5-CE39-1561-46B8-90006119F9BD}"/>
              </a:ext>
            </a:extLst>
          </p:cNvPr>
          <p:cNvSpPr txBox="1"/>
          <p:nvPr/>
        </p:nvSpPr>
        <p:spPr>
          <a:xfrm>
            <a:off x="4267782" y="2337749"/>
            <a:ext cx="3944224" cy="233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58"/>
              </a:lnSpc>
            </a:pP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“I was never any good at </a:t>
            </a:r>
            <a:r>
              <a:rPr lang="en-US" sz="3234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 at school and it did me no harm.”</a:t>
            </a:r>
          </a:p>
        </p:txBody>
      </p:sp>
    </p:spTree>
    <p:extLst>
      <p:ext uri="{BB962C8B-B14F-4D97-AF65-F5344CB8AC3E}">
        <p14:creationId xmlns:p14="http://schemas.microsoft.com/office/powerpoint/2010/main" val="4023820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12A2BD-C40D-F28C-A5FB-B66154363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92827" y="2689929"/>
            <a:ext cx="3372053" cy="447061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2B2BC83-8DFD-959A-A8C4-4FD0135AD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152062">
            <a:off x="1178850" y="1958760"/>
            <a:ext cx="3925298" cy="4097745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08A90A9-7822-2CA9-2E5E-62CE7489A6D7}"/>
              </a:ext>
            </a:extLst>
          </p:cNvPr>
          <p:cNvSpPr txBox="1"/>
          <p:nvPr/>
        </p:nvSpPr>
        <p:spPr>
          <a:xfrm>
            <a:off x="1489825" y="2472181"/>
            <a:ext cx="3303348" cy="214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“You won’t need to worry about </a:t>
            </a:r>
            <a:r>
              <a:rPr lang="en-US" sz="2986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 once you’ve finished school.”</a:t>
            </a:r>
          </a:p>
        </p:txBody>
      </p:sp>
    </p:spTree>
    <p:extLst>
      <p:ext uri="{BB962C8B-B14F-4D97-AF65-F5344CB8AC3E}">
        <p14:creationId xmlns:p14="http://schemas.microsoft.com/office/powerpoint/2010/main" val="191738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D8C8BF-1D67-2C40-8BE7-EFB399FA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936665" y="1932027"/>
            <a:ext cx="5015638" cy="3780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CED81-F99A-C32F-D7A2-338D1DA4EFF6}"/>
              </a:ext>
            </a:extLst>
          </p:cNvPr>
          <p:cNvSpPr txBox="1"/>
          <p:nvPr/>
        </p:nvSpPr>
        <p:spPr>
          <a:xfrm>
            <a:off x="4422588" y="2303676"/>
            <a:ext cx="4180114" cy="27065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“It’s ok. You can’t be good at everything. You’re better at literacy. Your brother is more of a </a:t>
            </a:r>
            <a:r>
              <a:rPr lang="en-US" sz="2900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-y person.”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48DBE-1803-4B16-185A-3BCFD4712F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41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5FA627-524F-5B8C-3D60-BF519083B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59540">
            <a:off x="716635" y="1971657"/>
            <a:ext cx="4957649" cy="291468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61EEFBE-82C9-B2E8-4690-BAB3F00797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AB217ABE-8E21-123C-667A-FA5629C5137D}"/>
              </a:ext>
            </a:extLst>
          </p:cNvPr>
          <p:cNvSpPr txBox="1"/>
          <p:nvPr/>
        </p:nvSpPr>
        <p:spPr>
          <a:xfrm>
            <a:off x="1114376" y="2629998"/>
            <a:ext cx="4162165" cy="15980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“Well done for getting that right. You’re so clever.”</a:t>
            </a:r>
          </a:p>
        </p:txBody>
      </p:sp>
    </p:spTree>
    <p:extLst>
      <p:ext uri="{BB962C8B-B14F-4D97-AF65-F5344CB8AC3E}">
        <p14:creationId xmlns:p14="http://schemas.microsoft.com/office/powerpoint/2010/main" val="58384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Praise effort, rather than talent</a:t>
            </a:r>
          </a:p>
        </p:txBody>
      </p:sp>
      <p:pic>
        <p:nvPicPr>
          <p:cNvPr id="6" name="Picture Placeholder 5" descr="A person and a child looking at a book&#10;&#10;Description automatically generated with low confidence">
            <a:extLst>
              <a:ext uri="{FF2B5EF4-FFF2-40B4-BE49-F238E27FC236}">
                <a16:creationId xmlns:a16="http://schemas.microsoft.com/office/drawing/2014/main" id="{3D559340-31F8-12DB-B1C3-38984129747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56754"/>
            <a:ext cx="9159230" cy="3864429"/>
          </a:xfrm>
        </p:spPr>
      </p:pic>
    </p:spTree>
    <p:extLst>
      <p:ext uri="{BB962C8B-B14F-4D97-AF65-F5344CB8AC3E}">
        <p14:creationId xmlns:p14="http://schemas.microsoft.com/office/powerpoint/2010/main" val="1140628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Praise effort, rather than talent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33A053F-91FC-2D60-36F0-B4A8E820AC69}"/>
              </a:ext>
            </a:extLst>
          </p:cNvPr>
          <p:cNvSpPr txBox="1">
            <a:spLocks/>
          </p:cNvSpPr>
          <p:nvPr/>
        </p:nvSpPr>
        <p:spPr>
          <a:xfrm>
            <a:off x="694827" y="2189659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Examples of praising talent:</a:t>
            </a:r>
          </a:p>
          <a:p>
            <a:pPr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It’s amazing that maths is so easy for you.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9BCAAAD-1A18-2DCC-06CD-6A7FC71FD1DB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Examples of praising effort: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  <a:latin typeface="Rubik Medium" pitchFamily="2" charset="-79"/>
              <a:cs typeface="Rubik Medium" pitchFamily="2" charset="-79"/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Well done for working so hard at that.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You’ve learned so much, well done.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It’s great that you kept going with that even when it was tricky.</a:t>
            </a:r>
          </a:p>
        </p:txBody>
      </p:sp>
    </p:spTree>
    <p:extLst>
      <p:ext uri="{BB962C8B-B14F-4D97-AF65-F5344CB8AC3E}">
        <p14:creationId xmlns:p14="http://schemas.microsoft.com/office/powerpoint/2010/main" val="1225230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Growth Mindset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ECBCF9-AF9D-C52D-34FF-263C01CBA59E}"/>
              </a:ext>
            </a:extLst>
          </p:cNvPr>
          <p:cNvSpPr txBox="1">
            <a:spLocks/>
          </p:cNvSpPr>
          <p:nvPr/>
        </p:nvSpPr>
        <p:spPr>
          <a:xfrm>
            <a:off x="842485" y="2224493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Fixed Mindset</a:t>
            </a:r>
          </a:p>
          <a:p>
            <a:pPr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Talent is innate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Some people just can’t do certain things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There is no point in trying to improve if you aren’t born with the ability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F694C-1E0B-3F0D-48C6-2F9269F05829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Growth Mindset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Ability is not fixed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 can learn and improve at anything is you put enough time and effort into it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If you put your mind to it, you will be able to improve: ability isn’t something you’re born with</a:t>
            </a:r>
          </a:p>
        </p:txBody>
      </p:sp>
    </p:spTree>
    <p:extLst>
      <p:ext uri="{BB962C8B-B14F-4D97-AF65-F5344CB8AC3E}">
        <p14:creationId xmlns:p14="http://schemas.microsoft.com/office/powerpoint/2010/main" val="1702051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Boost your own confidence</a:t>
            </a:r>
          </a:p>
        </p:txBody>
      </p:sp>
      <p:pic>
        <p:nvPicPr>
          <p:cNvPr id="7" name="Picture Placeholder 6" descr="A person sitting at a table using a computer&#10;&#10;Description automatically generated with medium confidence">
            <a:extLst>
              <a:ext uri="{FF2B5EF4-FFF2-40B4-BE49-F238E27FC236}">
                <a16:creationId xmlns:a16="http://schemas.microsoft.com/office/drawing/2014/main" id="{5EBE359B-7CC1-B35F-8B92-DF473C2F469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30" y="-216568"/>
            <a:ext cx="9159230" cy="3934327"/>
          </a:xfrm>
        </p:spPr>
      </p:pic>
    </p:spTree>
    <p:extLst>
      <p:ext uri="{BB962C8B-B14F-4D97-AF65-F5344CB8AC3E}">
        <p14:creationId xmlns:p14="http://schemas.microsoft.com/office/powerpoint/2010/main" val="68009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5" name="Online Media 1" title="How I feel about maths">
            <a:hlinkClick r:id="" action="ppaction://media"/>
            <a:extLst>
              <a:ext uri="{FF2B5EF4-FFF2-40B4-BE49-F238E27FC236}">
                <a16:creationId xmlns:a16="http://schemas.microsoft.com/office/drawing/2014/main" id="{0D800880-B34B-A743-4E44-B515BE609A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8582" y="2078327"/>
            <a:ext cx="8035730" cy="45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Boost your own confidence</a:t>
            </a:r>
          </a:p>
        </p:txBody>
      </p:sp>
      <p:pic>
        <p:nvPicPr>
          <p:cNvPr id="4" name="Online Media 2" title="What is the National Numeracy Challenge &amp; how can it help me improve my numeracy?">
            <a:hlinkClick r:id="" action="ppaction://media"/>
            <a:extLst>
              <a:ext uri="{FF2B5EF4-FFF2-40B4-BE49-F238E27FC236}">
                <a16:creationId xmlns:a16="http://schemas.microsoft.com/office/drawing/2014/main" id="{CA55BB54-5EE7-2C4F-7A02-EA7995A393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2844" y="2133943"/>
            <a:ext cx="7895512" cy="44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 Challenge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125839-74A4-BF74-F856-101142E18420}"/>
              </a:ext>
            </a:extLst>
          </p:cNvPr>
          <p:cNvSpPr txBox="1"/>
          <p:nvPr/>
        </p:nvSpPr>
        <p:spPr>
          <a:xfrm>
            <a:off x="872942" y="4739429"/>
            <a:ext cx="7365367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dirty="0">
                <a:hlinkClick r:id="rId2"/>
              </a:rPr>
              <a:t>www.nationalnumeracy.org.uk/challenge/sfgm24aq</a:t>
            </a:r>
            <a:r>
              <a:rPr lang="en-GB" sz="3200" b="1" dirty="0"/>
              <a:t>  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859D3FDE-EE5B-3D63-CCAE-F8A38F649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42" y="2299024"/>
            <a:ext cx="4218353" cy="1986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102E9F-34AD-971C-6295-149493600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8884" y="2074143"/>
            <a:ext cx="2469425" cy="240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0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EBC5B5-21E5-D4D1-6D22-D9C82CAF2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35" y="2107596"/>
            <a:ext cx="5357730" cy="45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14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74EFEC-678D-FED6-BC13-390E93679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592" y="2327194"/>
            <a:ext cx="65309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6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3" name="Online Media 2" title="Top Tips for Supporting Children to Develop Positive Attitudes Towards Maths">
            <a:hlinkClick r:id="" action="ppaction://media"/>
            <a:extLst>
              <a:ext uri="{FF2B5EF4-FFF2-40B4-BE49-F238E27FC236}">
                <a16:creationId xmlns:a16="http://schemas.microsoft.com/office/drawing/2014/main" id="{5D133477-0468-D6F6-3443-D4F32117D3D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6437" y="2072640"/>
            <a:ext cx="7742682" cy="43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Point out the maths in everyday life</a:t>
            </a:r>
          </a:p>
        </p:txBody>
      </p:sp>
      <p:pic>
        <p:nvPicPr>
          <p:cNvPr id="10" name="Picture Placeholder 9" descr="A picture containing person, clothing, human face, indoor&#10;&#10;Description automatically generated">
            <a:extLst>
              <a:ext uri="{FF2B5EF4-FFF2-40B4-BE49-F238E27FC236}">
                <a16:creationId xmlns:a16="http://schemas.microsoft.com/office/drawing/2014/main" id="{1BFB0052-8241-BB93-24AF-E1A923F82A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584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877706" y="2355931"/>
            <a:ext cx="5286787" cy="3618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Consider a scenario from daily life.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How are numbers involved?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What opportunities are there to point out numbers to your children?</a:t>
            </a:r>
          </a:p>
          <a:p>
            <a:pPr lvl="0">
              <a:lnSpc>
                <a:spcPct val="107000"/>
              </a:lnSpc>
            </a:pPr>
            <a:endParaRPr lang="en-GB" sz="700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i="1" dirty="0">
                <a:solidFill>
                  <a:srgbClr val="3C3C3B"/>
                </a:solidFill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“Students’ motivation to learn maths is higher among students whose parents discuss how mathematics can be applied to everyday life,” (The Programme for International Student Assessment 2013).</a:t>
            </a:r>
            <a:endParaRPr lang="en-GB" sz="1600" i="1" dirty="0">
              <a:solidFill>
                <a:srgbClr val="3C3C3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Woman in Black Shirt Beside White Llama">
            <a:extLst>
              <a:ext uri="{FF2B5EF4-FFF2-40B4-BE49-F238E27FC236}">
                <a16:creationId xmlns:a16="http://schemas.microsoft.com/office/drawing/2014/main" id="{A243A5F2-147F-795F-2854-D781044CE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3" y="1916386"/>
            <a:ext cx="2569720" cy="17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Woman Standing Beside Pineapple Fruits">
            <a:extLst>
              <a:ext uri="{FF2B5EF4-FFF2-40B4-BE49-F238E27FC236}">
                <a16:creationId xmlns:a16="http://schemas.microsoft.com/office/drawing/2014/main" id="{B91AF322-829E-7EDE-53CB-C16C3119D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3713" y="3629532"/>
            <a:ext cx="2569720" cy="15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tainless steel 4-burner gas stove">
            <a:extLst>
              <a:ext uri="{FF2B5EF4-FFF2-40B4-BE49-F238E27FC236}">
                <a16:creationId xmlns:a16="http://schemas.microsoft.com/office/drawing/2014/main" id="{254DC809-1C54-B8F2-9A01-ED8A6FBBED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6852" y="5216172"/>
            <a:ext cx="2571979" cy="14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1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ADC70D2E-1B8C-5981-2802-4C19D57D3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478" y="2219074"/>
            <a:ext cx="7807740" cy="372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4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3" name="Picture 2" descr="A group of colorful rectangles with white text&#10;&#10;Description automatically generated">
            <a:extLst>
              <a:ext uri="{FF2B5EF4-FFF2-40B4-BE49-F238E27FC236}">
                <a16:creationId xmlns:a16="http://schemas.microsoft.com/office/drawing/2014/main" id="{858296D9-3F8D-F324-ED77-4B51BCF5A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478" y="2127219"/>
            <a:ext cx="7995479" cy="421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63476"/>
      </p:ext>
    </p:extLst>
  </p:cSld>
  <p:clrMapOvr>
    <a:masterClrMapping/>
  </p:clrMapOvr>
</p:sld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lcf76f155ced4ddcb4097134ff3c332f xmlns="3d4fb1ce-7578-4a36-b24b-8490e06c8395">
      <Terms xmlns="http://schemas.microsoft.com/office/infopath/2007/PartnerControls"/>
    </lcf76f155ced4ddcb4097134ff3c332f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>BaNC</Project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 xsi:nil="true"/>
    <Priority xmlns="3d4fb1ce-7578-4a36-b24b-8490e06c8395" xsi:nil="true"/>
    <TaxCatchAll xmlns="5c446c59-e2cf-4ab6-976a-d41307e20e11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5" ma:contentTypeDescription="Create a new document." ma:contentTypeScope="" ma:versionID="a0996ed8ec116063a8c1f8347c262e4c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dd2e75adbe7edeaf9c9e854978e43739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11A942-AF96-4AED-B1E8-4F47519E2D49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3d4fb1ce-7578-4a36-b24b-8490e06c8395"/>
    <ds:schemaRef ds:uri="http://purl.org/dc/elements/1.1/"/>
    <ds:schemaRef ds:uri="5c446c59-e2cf-4ab6-976a-d41307e20e11"/>
    <ds:schemaRef ds:uri="http://schemas.microsoft.com/office/infopath/2007/PartnerControls"/>
    <ds:schemaRef ds:uri="http://www.w3.org/XML/1998/namespace"/>
    <ds:schemaRef ds:uri="b072cec8-3e9d-43cd-90c2-d7a855a423e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39B876F-E50D-458E-A8F2-993D8D2A81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462451-EB91-4BEB-9FF0-020098F3DE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fb1ce-7578-4a36-b24b-8490e06c8395"/>
    <ds:schemaRef ds:uri="5c446c59-e2cf-4ab6-976a-d41307e20e11"/>
    <ds:schemaRef ds:uri="b072cec8-3e9d-43cd-90c2-d7a855a42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50</TotalTime>
  <Words>401</Words>
  <Application>Microsoft Office PowerPoint</Application>
  <PresentationFormat>On-screen Show (4:3)</PresentationFormat>
  <Paragraphs>58</Paragraphs>
  <Slides>21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Lato</vt:lpstr>
      <vt:lpstr>Rubik Medium</vt:lpstr>
      <vt:lpstr>NNChampions</vt:lpstr>
      <vt:lpstr>Title page</vt:lpstr>
      <vt:lpstr>Content page (no falling numbers)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Lizzie Green</cp:lastModifiedBy>
  <cp:revision>10</cp:revision>
  <dcterms:created xsi:type="dcterms:W3CDTF">2023-06-02T08:04:45Z</dcterms:created>
  <dcterms:modified xsi:type="dcterms:W3CDTF">2024-06-20T15:48:44Z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